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3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4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5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6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7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8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9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10.xml" ContentType="application/vnd.openxmlformats-officedocument.presentationml.notesSlide+xml"/>
  <Override PartName="/ppt/tags/tag56.xml" ContentType="application/vnd.openxmlformats-officedocument.presentationml.tags+xml"/>
  <Override PartName="/ppt/notesSlides/notesSlide11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417" r:id="rId5"/>
    <p:sldId id="373" r:id="rId6"/>
    <p:sldId id="381" r:id="rId7"/>
    <p:sldId id="412" r:id="rId8"/>
    <p:sldId id="409" r:id="rId9"/>
    <p:sldId id="410" r:id="rId10"/>
    <p:sldId id="411" r:id="rId11"/>
    <p:sldId id="418" r:id="rId12"/>
    <p:sldId id="413" r:id="rId13"/>
    <p:sldId id="379" r:id="rId14"/>
    <p:sldId id="375" r:id="rId15"/>
    <p:sldId id="414" r:id="rId16"/>
    <p:sldId id="401" r:id="rId17"/>
    <p:sldId id="395" r:id="rId18"/>
    <p:sldId id="396" r:id="rId19"/>
    <p:sldId id="376" r:id="rId20"/>
    <p:sldId id="353" r:id="rId21"/>
    <p:sldId id="397" r:id="rId22"/>
    <p:sldId id="400" r:id="rId23"/>
    <p:sldId id="399" r:id="rId24"/>
    <p:sldId id="415" r:id="rId25"/>
    <p:sldId id="404" r:id="rId26"/>
    <p:sldId id="419" r:id="rId27"/>
    <p:sldId id="405" r:id="rId28"/>
    <p:sldId id="372" r:id="rId29"/>
    <p:sldId id="380" r:id="rId30"/>
    <p:sldId id="416" r:id="rId31"/>
    <p:sldId id="382" r:id="rId32"/>
  </p:sldIdLst>
  <p:sldSz cx="12192000" cy="6858000"/>
  <p:notesSz cx="6858000" cy="9144000"/>
  <p:embeddedFontLst>
    <p:embeddedFont>
      <p:font typeface="Inter 24pt" panose="02000503000000020004" pitchFamily="2" charset="0"/>
      <p:regular r:id="rId35"/>
      <p:bold r:id="rId36"/>
      <p:italic r:id="rId37"/>
      <p:boldItalic r:id="rId38"/>
    </p:embeddedFont>
    <p:embeddedFont>
      <p:font typeface="Inter 24pt 24pt" panose="020B0604020202020204" charset="0"/>
      <p:regular r:id="rId39"/>
      <p:bold r:id="rId40"/>
      <p:italic r:id="rId41"/>
      <p:boldItalic r:id="rId42"/>
    </p:embeddedFont>
    <p:embeddedFont>
      <p:font typeface="Inter 24pt Black" panose="02000503000000020004" pitchFamily="2" charset="0"/>
      <p:bold r:id="rId43"/>
      <p:bold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3EB756-A867-8262-B75D-D49D0459BC1D}" name="Anne-Marie Santos" initials="AS" userId="S::annemariesantos@mascouche.ca::c1676176-bc9c-4b4d-a95f-bafad93ad903" providerId="AD"/>
  <p188:author id="{061569BD-C109-6448-86A1-F91274C3BA46}" name="Véronique  Lalonde" initials="VL" userId="S::veroniqueL@cyclonedesign.ca::d713b291-b913-459a-8e43-7f1b5112ea3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8E"/>
    <a:srgbClr val="00968F"/>
    <a:srgbClr val="00958E"/>
    <a:srgbClr val="E2F6F6"/>
    <a:srgbClr val="F5F5F5"/>
    <a:srgbClr val="ECF6F5"/>
    <a:srgbClr val="282828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1533" autoAdjust="0"/>
  </p:normalViewPr>
  <p:slideViewPr>
    <p:cSldViewPr snapToGrid="0">
      <p:cViewPr varScale="1">
        <p:scale>
          <a:sx n="86" d="100"/>
          <a:sy n="86" d="100"/>
        </p:scale>
        <p:origin x="1470" y="96"/>
      </p:cViewPr>
      <p:guideLst/>
    </p:cSldViewPr>
  </p:slideViewPr>
  <p:outlineViewPr>
    <p:cViewPr>
      <p:scale>
        <a:sx n="33" d="100"/>
        <a:sy n="33" d="100"/>
      </p:scale>
      <p:origin x="0" y="-96"/>
    </p:cViewPr>
    <p:sldLst>
      <p:sld r:id="rId1" collapse="1"/>
      <p:sld r:id="rId2" collapse="1"/>
      <p:sld r:id="rId3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226" y="77"/>
      </p:cViewPr>
      <p:guideLst/>
    </p:cSldViewPr>
  </p:notesViewPr>
  <p:gridSpacing cx="50406" cy="50406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5.fntdata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42" Type="http://schemas.openxmlformats.org/officeDocument/2006/relationships/font" Target="fonts/font8.fntdata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2.fntdata"/><Relationship Id="rId49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3.xml"/><Relationship Id="rId2" Type="http://schemas.openxmlformats.org/officeDocument/2006/relationships/slide" Target="slides/slide12.xml"/><Relationship Id="rId1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703B0F1-3569-1407-80F0-5AF4F75F59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37E5D0-C6E0-65C9-3CAA-0337C5FB97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DA84E-2BA6-644D-A452-229F2C433205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B972CE-E32B-C46E-3C3D-A79F684841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5678A3-0050-8FA4-3619-28A5F8C016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A4A63D-7F29-9840-AE04-6FBC7A8F57F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790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927FB-8BA9-3743-BF78-C6FDB4DD72DE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CB223-8EA1-BC4E-9249-200089074A7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581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CB223-8EA1-BC4E-9249-200089074A7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64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6172B-5174-5E34-7AEE-BDA2D7338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718A618-1A96-2CBA-6EE8-DE9D760280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AF20DED-E2A6-7A74-BE52-3D40432A1B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Vitesse limite des particules pour les résidences en mm/s</a:t>
            </a:r>
          </a:p>
          <a:p>
            <a:r>
              <a:rPr lang="fr-CA" dirty="0"/>
              <a:t>1 à 10 Hz = 5 mm/s</a:t>
            </a:r>
          </a:p>
          <a:p>
            <a:r>
              <a:rPr lang="fr-CA" dirty="0"/>
              <a:t>10 à 50 Hz = 5 à 15 mm/s</a:t>
            </a:r>
          </a:p>
          <a:p>
            <a:r>
              <a:rPr lang="fr-CA" dirty="0"/>
              <a:t>50 à 100 Hz = 15 mm/s</a:t>
            </a:r>
          </a:p>
          <a:p>
            <a:r>
              <a:rPr lang="fr-CA"/>
              <a:t>La nuit c’est 1.5 mm/s</a:t>
            </a: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9836EC-B1F8-A7D7-EE5C-04AEFB708B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CB223-8EA1-BC4E-9249-200089074A7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873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Passage piéton fermé à cause des travaux dans </a:t>
            </a:r>
            <a:r>
              <a:rPr lang="fr-CA"/>
              <a:t>le parc.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CB223-8EA1-BC4E-9249-200089074A7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575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CB223-8EA1-BC4E-9249-200089074A7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960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960B0-2C21-C51A-DB47-27DE98415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D32A42-8E9D-C7DE-DF11-1F5B382B4A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9AA55E-69C1-008F-8E72-BEF1605629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C842D9F-1306-CE3C-12DE-C324034CD7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CB223-8EA1-BC4E-9249-200089074A7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89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502DA-83EA-40ED-63CD-82FA2C189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57008B3-E18A-5BC2-9D2C-A28DACFBC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BDF3AB9-6AEB-7A69-3E0C-2BF022F08F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BF31DE9-CF5F-A717-2FBD-385C853119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CB223-8EA1-BC4E-9249-200089074A7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538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Expliquer qu’en 2017, seulement le pavage était subventionnable et non la conduite d’aqueduc.</a:t>
            </a:r>
          </a:p>
          <a:p>
            <a:r>
              <a:rPr lang="fr-CA" dirty="0"/>
              <a:t>Maintenant du au bris d’aqueduc tout est subventionnable.  Même la surface.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CB223-8EA1-BC4E-9249-200089074A7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579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F0C9A-C55D-9EAA-A90B-AFC646469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6105EF-E1B2-D23B-12B3-E5E504C0D8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0ECEE21-B4EF-924B-741E-97FDD2A3C8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D9FBB1-852E-4F37-E07C-452F84E9BC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CB223-8EA1-BC4E-9249-200089074A7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555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CB856-791B-7B65-EE0B-1C1CBFA8D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182AD9A-F941-1376-0754-231C8E8C53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C89DFE6-C87E-5FAA-9B7F-75F17C1408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C8FEBC8-7D63-E8FB-68F7-468D728027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CB223-8EA1-BC4E-9249-200089074A7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677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Test au colorant ou à la fumée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CB223-8EA1-BC4E-9249-200089074A7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518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Livraison ponctuelle d’essence </a:t>
            </a:r>
            <a:r>
              <a:rPr lang="fr-CA" dirty="0"/>
              <a:t>ou de machinerie après 17h possible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CB223-8EA1-BC4E-9249-200089074A7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039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85AF17-355A-622B-5C15-B0F04C6C3076}"/>
              </a:ext>
            </a:extLst>
          </p:cNvPr>
          <p:cNvSpPr/>
          <p:nvPr userDrawn="1"/>
        </p:nvSpPr>
        <p:spPr>
          <a:xfrm>
            <a:off x="430520" y="433040"/>
            <a:ext cx="11316400" cy="6010960"/>
          </a:xfrm>
          <a:prstGeom prst="roundRect">
            <a:avLst>
              <a:gd name="adj" fmla="val 5483"/>
            </a:avLst>
          </a:prstGeom>
          <a:solidFill>
            <a:srgbClr val="E2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72432-80CB-39BD-FC8A-1A6936B238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4520" y="825697"/>
            <a:ext cx="9119287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 b="1" i="0">
                <a:solidFill>
                  <a:schemeClr val="accent1"/>
                </a:solidFill>
                <a:latin typeface="Inter 24pt Black" panose="02000503000000020004" pitchFamily="2" charset="0"/>
                <a:ea typeface="Inter 24pt Black" panose="02000503000000020004" pitchFamily="2" charset="0"/>
              </a:defRPr>
            </a:lvl1pPr>
          </a:lstStyle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</a:t>
            </a:r>
            <a:br>
              <a:rPr lang="fr-CA" noProof="0" dirty="0"/>
            </a:br>
            <a:r>
              <a:rPr lang="fr-CA" noProof="0" dirty="0"/>
              <a:t>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B54FD2-7DA2-D231-4BAE-A11312D68F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4520" y="3305372"/>
            <a:ext cx="8557897" cy="102274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 b="0" i="0">
                <a:solidFill>
                  <a:schemeClr val="tx2"/>
                </a:solidFill>
                <a:latin typeface="+mn-lt"/>
                <a:ea typeface="Inter 24pt 24pt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subtitle</a:t>
            </a:r>
            <a:r>
              <a:rPr lang="fr-CA" noProof="0" dirty="0"/>
              <a:t> style</a:t>
            </a:r>
          </a:p>
        </p:txBody>
      </p:sp>
      <p:pic>
        <p:nvPicPr>
          <p:cNvPr id="9" name="Picture 8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555AA92B-CFD0-D624-C7AC-BBF65D5A2D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287" r="19949" b="4122"/>
          <a:stretch>
            <a:fillRect/>
          </a:stretch>
        </p:blipFill>
        <p:spPr>
          <a:xfrm>
            <a:off x="9233452" y="433040"/>
            <a:ext cx="2513468" cy="6010960"/>
          </a:xfrm>
          <a:prstGeom prst="roundRect">
            <a:avLst>
              <a:gd name="adj" fmla="val 11526"/>
            </a:avLst>
          </a:prstGeom>
        </p:spPr>
      </p:pic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FECC8ACA-9D36-1DE4-7BA7-6E8BEBC21A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41565" y="5345546"/>
            <a:ext cx="2220127" cy="79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769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et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A0614-7952-B309-D1CE-76211D51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436225"/>
            <a:ext cx="5682000" cy="1325563"/>
          </a:xfrm>
          <a:prstGeom prst="rect">
            <a:avLst/>
          </a:prstGeom>
        </p:spPr>
        <p:txBody>
          <a:bodyPr/>
          <a:lstStyle/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8E183-E595-B0EB-7E92-6F005272415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000" y="1896725"/>
            <a:ext cx="5682000" cy="75552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 i="0">
                <a:solidFill>
                  <a:schemeClr val="accent1"/>
                </a:solidFill>
                <a:latin typeface="+mn-lt"/>
                <a:ea typeface="Inter 24pt 24pt" panose="02000503000000020004" pitchFamily="2" charset="0"/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editMaster</a:t>
            </a:r>
            <a:r>
              <a:rPr lang="fr-CA" noProof="0" dirty="0"/>
              <a:t>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00336A-3C95-346B-975D-294A8200EBE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14000" y="2787192"/>
            <a:ext cx="5682000" cy="359580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95DFD16-995C-F659-E21B-6BA6D2BA87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689432" y="1475874"/>
            <a:ext cx="2088568" cy="2390272"/>
          </a:xfrm>
          <a:prstGeom prst="roundRect">
            <a:avLst>
              <a:gd name="adj" fmla="val 14157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C6937BDA-A098-AD2E-D3BD-02C43ECA361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87916" y="4280146"/>
            <a:ext cx="4190084" cy="2102854"/>
          </a:xfrm>
          <a:prstGeom prst="roundRect">
            <a:avLst>
              <a:gd name="adj" fmla="val 16855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D5848146-D4DE-430E-5ECD-53164ED5F5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8717" y="436226"/>
            <a:ext cx="2893768" cy="3429921"/>
          </a:xfrm>
          <a:prstGeom prst="roundRect">
            <a:avLst>
              <a:gd name="adj" fmla="val 10824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147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et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D5848146-D4DE-430E-5ECD-53164ED5F5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8716" y="436226"/>
            <a:ext cx="5409284" cy="3336764"/>
          </a:xfrm>
          <a:prstGeom prst="roundRect">
            <a:avLst>
              <a:gd name="adj" fmla="val 10824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9A0614-7952-B309-D1CE-76211D51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436225"/>
            <a:ext cx="5682000" cy="1325563"/>
          </a:xfrm>
          <a:prstGeom prst="rect">
            <a:avLst/>
          </a:prstGeom>
        </p:spPr>
        <p:txBody>
          <a:bodyPr/>
          <a:lstStyle/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8E183-E595-B0EB-7E92-6F005272415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000" y="1896725"/>
            <a:ext cx="5682000" cy="75552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 i="0">
                <a:solidFill>
                  <a:schemeClr val="accent1"/>
                </a:solidFill>
                <a:latin typeface="Inter 24pt 24pt" panose="02000503000000020004" pitchFamily="2" charset="0"/>
                <a:ea typeface="Inter 24pt 24pt" panose="02000503000000020004" pitchFamily="2" charset="0"/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editMaster</a:t>
            </a:r>
            <a:r>
              <a:rPr lang="fr-CA" noProof="0" dirty="0"/>
              <a:t>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00336A-3C95-346B-975D-294A8200EBE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14000" y="2787192"/>
            <a:ext cx="5682000" cy="359580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C6937BDA-A098-AD2E-D3BD-02C43ECA361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8716" y="4186990"/>
            <a:ext cx="5409284" cy="2240968"/>
          </a:xfrm>
          <a:prstGeom prst="roundRect">
            <a:avLst>
              <a:gd name="adj" fmla="val 15372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873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et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D5848146-D4DE-430E-5ECD-53164ED5F5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4001" y="414000"/>
            <a:ext cx="2649239" cy="3912559"/>
          </a:xfrm>
          <a:prstGeom prst="roundRect">
            <a:avLst>
              <a:gd name="adj" fmla="val 10824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9A0614-7952-B309-D1CE-76211D51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338" y="3429000"/>
            <a:ext cx="5416661" cy="1325563"/>
          </a:xfrm>
          <a:prstGeom prst="rect">
            <a:avLst/>
          </a:prstGeom>
          <a:noFill/>
        </p:spPr>
        <p:txBody>
          <a:bodyPr/>
          <a:lstStyle/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00336A-3C95-346B-975D-294A8200EBE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61338" y="4878312"/>
            <a:ext cx="5416661" cy="156568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C6937BDA-A098-AD2E-D3BD-02C43ECA361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88267" y="414000"/>
            <a:ext cx="8289732" cy="2746889"/>
          </a:xfrm>
          <a:prstGeom prst="roundRect">
            <a:avLst>
              <a:gd name="adj" fmla="val 14570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017BD9F0-B277-DCBA-6AD4-274E2E7DEA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88267" y="3574888"/>
            <a:ext cx="2534307" cy="2869111"/>
          </a:xfrm>
          <a:prstGeom prst="roundRect">
            <a:avLst>
              <a:gd name="adj" fmla="val 12366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21BFAA27-CE58-45A1-8BD7-121667D2A8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4001" y="4741333"/>
            <a:ext cx="2649238" cy="1705850"/>
          </a:xfrm>
          <a:prstGeom prst="roundRect">
            <a:avLst>
              <a:gd name="adj" fmla="val 10824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42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et 2 image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D5848146-D4DE-430E-5ECD-53164ED5F5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31226" y="1582886"/>
            <a:ext cx="5446774" cy="2430000"/>
          </a:xfrm>
          <a:prstGeom prst="roundRect">
            <a:avLst>
              <a:gd name="adj" fmla="val 10824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9A0614-7952-B309-D1CE-76211D51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999" y="436225"/>
            <a:ext cx="11364000" cy="1325563"/>
          </a:xfrm>
          <a:prstGeom prst="rect">
            <a:avLst/>
          </a:prstGeom>
        </p:spPr>
        <p:txBody>
          <a:bodyPr/>
          <a:lstStyle/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8E183-E595-B0EB-7E92-6F005272415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000" y="1896725"/>
            <a:ext cx="5446775" cy="528423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 i="0">
                <a:solidFill>
                  <a:schemeClr val="accent1"/>
                </a:solidFill>
                <a:latin typeface="+mn-lt"/>
                <a:ea typeface="Inter 24pt 24pt" panose="02000503000000020004" pitchFamily="2" charset="0"/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editMaster</a:t>
            </a:r>
            <a:r>
              <a:rPr lang="fr-CA" noProof="0" dirty="0"/>
              <a:t>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00336A-3C95-346B-975D-294A8200EBE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14000" y="2500451"/>
            <a:ext cx="5446775" cy="124484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1D2622F-2FC9-3302-6FD3-3C1570B2E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4001" y="4061850"/>
            <a:ext cx="5446774" cy="2430000"/>
          </a:xfrm>
          <a:prstGeom prst="roundRect">
            <a:avLst>
              <a:gd name="adj" fmla="val 10824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ED4AF56-DE9C-76F8-B907-75AC7E6785E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331226" y="4357410"/>
            <a:ext cx="5446773" cy="528423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 i="0">
                <a:solidFill>
                  <a:schemeClr val="accent1"/>
                </a:solidFill>
                <a:latin typeface="Inter 24pt 24pt" panose="02000503000000020004" pitchFamily="2" charset="0"/>
                <a:ea typeface="Inter 24pt 24pt" panose="02000503000000020004" pitchFamily="2" charset="0"/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editMaster</a:t>
            </a:r>
            <a:r>
              <a:rPr lang="fr-CA" noProof="0" dirty="0"/>
              <a:t>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B659389-D524-6D51-DC96-69C2D09EE03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31226" y="4961136"/>
            <a:ext cx="5446773" cy="124484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3235998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69BE5-D062-EA41-73BD-7EF37A77F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459700"/>
            <a:ext cx="113640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C6DA0CBE-C87F-0DF3-E6BD-40E0DC5B31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4000" y="1928142"/>
            <a:ext cx="6889913" cy="4470158"/>
          </a:xfrm>
          <a:prstGeom prst="roundRect">
            <a:avLst>
              <a:gd name="adj" fmla="val 9030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2CB0F6FC-4518-7228-E2E2-B17AE7794BF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00211" y="1928142"/>
            <a:ext cx="4077789" cy="4499816"/>
          </a:xfrm>
          <a:prstGeom prst="roundRect">
            <a:avLst>
              <a:gd name="adj" fmla="val 11438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288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2 images MAS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69BE5-D062-EA41-73BD-7EF37A77F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5096" y="5074453"/>
            <a:ext cx="4825293" cy="1527758"/>
          </a:xfrm>
          <a:prstGeom prst="rect">
            <a:avLst/>
          </a:prstGeom>
        </p:spPr>
        <p:txBody>
          <a:bodyPr/>
          <a:lstStyle/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C6DA0CBE-C87F-0DF3-E6BD-40E0DC5B31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27191" y="430042"/>
            <a:ext cx="5720557" cy="4470158"/>
          </a:xfrm>
          <a:prstGeom prst="roundRect">
            <a:avLst>
              <a:gd name="adj" fmla="val 9030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2CB0F6FC-4518-7228-E2E2-B17AE7794BF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726905" y="3400721"/>
            <a:ext cx="3051095" cy="2998957"/>
          </a:xfrm>
          <a:prstGeom prst="roundRect">
            <a:avLst>
              <a:gd name="adj" fmla="val 11438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pic>
        <p:nvPicPr>
          <p:cNvPr id="6" name="Picture 5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7A66909B-14A8-77B3-6C79-3F6F917AA2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287" r="19949" b="4122"/>
          <a:stretch>
            <a:fillRect/>
          </a:stretch>
        </p:blipFill>
        <p:spPr>
          <a:xfrm>
            <a:off x="453745" y="0"/>
            <a:ext cx="2873446" cy="6871848"/>
          </a:xfrm>
          <a:prstGeom prst="roundRect">
            <a:avLst>
              <a:gd name="adj" fmla="val 11526"/>
            </a:avLst>
          </a:prstGeom>
        </p:spPr>
      </p:pic>
    </p:spTree>
    <p:extLst>
      <p:ext uri="{BB962C8B-B14F-4D97-AF65-F5344CB8AC3E}">
        <p14:creationId xmlns:p14="http://schemas.microsoft.com/office/powerpoint/2010/main" val="820165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61C4315F-A725-12BC-5FCF-5A2FDC61F1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619869" y="459700"/>
            <a:ext cx="6158131" cy="2778340"/>
          </a:xfrm>
          <a:prstGeom prst="roundRect">
            <a:avLst/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69BE5-D062-EA41-73BD-7EF37A77F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459701"/>
            <a:ext cx="4895937" cy="2778340"/>
          </a:xfrm>
          <a:prstGeom prst="rect">
            <a:avLst/>
          </a:prstGeom>
        </p:spPr>
        <p:txBody>
          <a:bodyPr/>
          <a:lstStyle/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B19BB3D-C5ED-C3D3-15A9-FE4BABAE92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4001" y="3679341"/>
            <a:ext cx="8205363" cy="2692432"/>
          </a:xfrm>
          <a:prstGeom prst="roundRect">
            <a:avLst/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BA49FAD-8D82-35CD-F058-CE000A9DE14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15662" y="3679341"/>
            <a:ext cx="2762337" cy="2692432"/>
          </a:xfrm>
          <a:prstGeom prst="roundRect">
            <a:avLst/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4750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e - bl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972EA59-45E0-0780-7FBB-C5CA03E77AF4}"/>
              </a:ext>
            </a:extLst>
          </p:cNvPr>
          <p:cNvSpPr/>
          <p:nvPr userDrawn="1"/>
        </p:nvSpPr>
        <p:spPr>
          <a:xfrm>
            <a:off x="416560" y="433040"/>
            <a:ext cx="5398883" cy="6010960"/>
          </a:xfrm>
          <a:prstGeom prst="roundRect">
            <a:avLst>
              <a:gd name="adj" fmla="val 5483"/>
            </a:avLst>
          </a:prstGeom>
          <a:solidFill>
            <a:srgbClr val="0096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9A0614-7952-B309-D1CE-76211D51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9760"/>
            <a:ext cx="4555603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00336A-3C95-346B-975D-294A8200EBE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2308924"/>
            <a:ext cx="4555603" cy="3721075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24813467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A0614-7952-B309-D1CE-76211D51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9760"/>
            <a:ext cx="4555603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00336A-3C95-346B-975D-294A8200EBE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2308924"/>
            <a:ext cx="4555603" cy="3721075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14549584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Contenue Aqu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40A8B72-5E94-AA9F-AE43-43FBCDA763D0}"/>
              </a:ext>
            </a:extLst>
          </p:cNvPr>
          <p:cNvSpPr/>
          <p:nvPr userDrawn="1"/>
        </p:nvSpPr>
        <p:spPr>
          <a:xfrm>
            <a:off x="430520" y="433040"/>
            <a:ext cx="11316400" cy="6010960"/>
          </a:xfrm>
          <a:prstGeom prst="roundRect">
            <a:avLst>
              <a:gd name="adj" fmla="val 5483"/>
            </a:avLst>
          </a:prstGeom>
          <a:solidFill>
            <a:srgbClr val="0096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9A0614-7952-B309-D1CE-76211D51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9760"/>
            <a:ext cx="4555603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00336A-3C95-346B-975D-294A8200EBE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2308924"/>
            <a:ext cx="4555603" cy="3721075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389155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rci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A1D1036-C25C-CDB9-7E6C-941EDF8D6D0D}"/>
              </a:ext>
            </a:extLst>
          </p:cNvPr>
          <p:cNvSpPr/>
          <p:nvPr userDrawn="1"/>
        </p:nvSpPr>
        <p:spPr>
          <a:xfrm>
            <a:off x="430520" y="433040"/>
            <a:ext cx="11316400" cy="6010960"/>
          </a:xfrm>
          <a:prstGeom prst="roundRect">
            <a:avLst>
              <a:gd name="adj" fmla="val 5483"/>
            </a:avLst>
          </a:prstGeom>
          <a:solidFill>
            <a:srgbClr val="E2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72432-80CB-39BD-FC8A-1A6936B238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4520" y="1122363"/>
            <a:ext cx="9024694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 b="1" i="0">
                <a:solidFill>
                  <a:schemeClr val="accent1"/>
                </a:solidFill>
                <a:latin typeface="+mj-lt"/>
                <a:ea typeface="Inter 24pt 24pt Black" panose="02000503000000020004" pitchFamily="2" charset="0"/>
              </a:defRPr>
            </a:lvl1pPr>
          </a:lstStyle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</a:t>
            </a:r>
            <a:br>
              <a:rPr lang="fr-CA" noProof="0" dirty="0"/>
            </a:br>
            <a:r>
              <a:rPr lang="fr-CA" noProof="0" dirty="0"/>
              <a:t>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B54FD2-7DA2-D231-4BAE-A11312D68F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4520" y="3602038"/>
            <a:ext cx="8388932" cy="1022744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tx2"/>
                </a:solidFill>
                <a:latin typeface="+mn-lt"/>
                <a:ea typeface="Inter 24pt 24pt" panose="0200050300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subtitle</a:t>
            </a:r>
            <a:r>
              <a:rPr lang="fr-CA" noProof="0" dirty="0"/>
              <a:t> style</a:t>
            </a:r>
          </a:p>
        </p:txBody>
      </p:sp>
      <p:pic>
        <p:nvPicPr>
          <p:cNvPr id="12" name="Picture 11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2B2959CE-ED5F-BEE8-CEB2-9305520F5C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287" r="19949" b="4122"/>
          <a:stretch>
            <a:fillRect/>
          </a:stretch>
        </p:blipFill>
        <p:spPr>
          <a:xfrm>
            <a:off x="9233452" y="433040"/>
            <a:ext cx="2513468" cy="6010960"/>
          </a:xfrm>
          <a:prstGeom prst="roundRect">
            <a:avLst>
              <a:gd name="adj" fmla="val 11526"/>
            </a:avLst>
          </a:prstGeom>
        </p:spPr>
      </p:pic>
      <p:pic>
        <p:nvPicPr>
          <p:cNvPr id="13" name="Picture 12" descr="A black and white logo&#10;&#10;AI-generated content may be incorrect.">
            <a:extLst>
              <a:ext uri="{FF2B5EF4-FFF2-40B4-BE49-F238E27FC236}">
                <a16:creationId xmlns:a16="http://schemas.microsoft.com/office/drawing/2014/main" id="{47FE00A2-5C70-3A92-61F4-379CAA7A60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41565" y="5345546"/>
            <a:ext cx="2220127" cy="79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692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aire_MASC">
    <p:bg>
      <p:bgPr>
        <a:solidFill>
          <a:schemeClr val="accent1">
            <a:alpha val="1032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C15DAAF6-AA87-CD50-B837-D99B1C348B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287" r="19949" b="4122"/>
          <a:stretch>
            <a:fillRect/>
          </a:stretch>
        </p:blipFill>
        <p:spPr>
          <a:xfrm>
            <a:off x="9318554" y="0"/>
            <a:ext cx="2873446" cy="6871848"/>
          </a:xfrm>
          <a:prstGeom prst="roundRect">
            <a:avLst>
              <a:gd name="adj" fmla="val 11526"/>
            </a:avLst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B9B8D94-6546-FAC1-DAE4-6DE4E941A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052962"/>
            <a:ext cx="8505754" cy="1520134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CF0B42B-E13B-FE04-AD08-37A52FCA6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2800" y="3712796"/>
            <a:ext cx="8505754" cy="1400865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40647750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aire_AquaPale">
    <p:bg>
      <p:bgPr>
        <a:solidFill>
          <a:schemeClr val="accent1">
            <a:alpha val="1032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A9C04-F346-4566-2D95-B8466483B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052962"/>
            <a:ext cx="10596880" cy="1520134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1A66CD-826D-4F79-7A8D-2BCA4028E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2800" y="3712796"/>
            <a:ext cx="10596880" cy="1400865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13554369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iode Question">
    <p:bg>
      <p:bgPr>
        <a:solidFill>
          <a:schemeClr val="accent1">
            <a:alpha val="1032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4">
            <a:extLst>
              <a:ext uri="{FF2B5EF4-FFF2-40B4-BE49-F238E27FC236}">
                <a16:creationId xmlns:a16="http://schemas.microsoft.com/office/drawing/2014/main" id="{35E47576-F698-E794-537F-C1013F2D8DCB}"/>
              </a:ext>
            </a:extLst>
          </p:cNvPr>
          <p:cNvSpPr/>
          <p:nvPr/>
        </p:nvSpPr>
        <p:spPr>
          <a:xfrm>
            <a:off x="9399420" y="1417292"/>
            <a:ext cx="2437768" cy="3455824"/>
          </a:xfrm>
          <a:custGeom>
            <a:avLst/>
            <a:gdLst>
              <a:gd name="connsiteX0" fmla="*/ 762917 w 2437768"/>
              <a:gd name="connsiteY0" fmla="*/ 2349758 h 3455824"/>
              <a:gd name="connsiteX1" fmla="*/ 762917 w 2437768"/>
              <a:gd name="connsiteY1" fmla="*/ 2241423 h 3455824"/>
              <a:gd name="connsiteX2" fmla="*/ 806887 w 2437768"/>
              <a:gd name="connsiteY2" fmla="*/ 1861090 h 3455824"/>
              <a:gd name="connsiteX3" fmla="*/ 950190 w 2437768"/>
              <a:gd name="connsiteY3" fmla="*/ 1612845 h 3455824"/>
              <a:gd name="connsiteX4" fmla="*/ 1212044 w 2437768"/>
              <a:gd name="connsiteY4" fmla="*/ 1424321 h 3455824"/>
              <a:gd name="connsiteX5" fmla="*/ 1455825 w 2437768"/>
              <a:gd name="connsiteY5" fmla="*/ 1235833 h 3455824"/>
              <a:gd name="connsiteX6" fmla="*/ 1543907 w 2437768"/>
              <a:gd name="connsiteY6" fmla="*/ 1008948 h 3455824"/>
              <a:gd name="connsiteX7" fmla="*/ 1500973 w 2437768"/>
              <a:gd name="connsiteY7" fmla="*/ 849821 h 3455824"/>
              <a:gd name="connsiteX8" fmla="*/ 1382494 w 2437768"/>
              <a:gd name="connsiteY8" fmla="*/ 742593 h 3455824"/>
              <a:gd name="connsiteX9" fmla="*/ 1209830 w 2437768"/>
              <a:gd name="connsiteY9" fmla="*/ 704195 h 3455824"/>
              <a:gd name="connsiteX10" fmla="*/ 1020199 w 2437768"/>
              <a:gd name="connsiteY10" fmla="*/ 750522 h 3455824"/>
              <a:gd name="connsiteX11" fmla="*/ 888147 w 2437768"/>
              <a:gd name="connsiteY11" fmla="*/ 879181 h 3455824"/>
              <a:gd name="connsiteX12" fmla="*/ 839641 w 2437768"/>
              <a:gd name="connsiteY12" fmla="*/ 1072170 h 3455824"/>
              <a:gd name="connsiteX13" fmla="*/ 0 w 2437768"/>
              <a:gd name="connsiteY13" fmla="*/ 1072170 h 3455824"/>
              <a:gd name="connsiteX14" fmla="*/ 159127 w 2437768"/>
              <a:gd name="connsiteY14" fmla="*/ 494312 h 3455824"/>
              <a:gd name="connsiteX15" fmla="*/ 593610 w 2437768"/>
              <a:gd name="connsiteY15" fmla="*/ 127516 h 3455824"/>
              <a:gd name="connsiteX16" fmla="*/ 1218902 w 2437768"/>
              <a:gd name="connsiteY16" fmla="*/ 0 h 3455824"/>
              <a:gd name="connsiteX17" fmla="*/ 1849767 w 2437768"/>
              <a:gd name="connsiteY17" fmla="*/ 111728 h 3455824"/>
              <a:gd name="connsiteX18" fmla="*/ 2280892 w 2437768"/>
              <a:gd name="connsiteY18" fmla="*/ 430018 h 3455824"/>
              <a:gd name="connsiteX19" fmla="*/ 2437769 w 2437768"/>
              <a:gd name="connsiteY19" fmla="*/ 925437 h 3455824"/>
              <a:gd name="connsiteX20" fmla="*/ 2312468 w 2437768"/>
              <a:gd name="connsiteY20" fmla="*/ 1401711 h 3455824"/>
              <a:gd name="connsiteX21" fmla="*/ 1959245 w 2437768"/>
              <a:gd name="connsiteY21" fmla="*/ 1738039 h 3455824"/>
              <a:gd name="connsiteX22" fmla="*/ 1739146 w 2437768"/>
              <a:gd name="connsiteY22" fmla="*/ 1891522 h 3455824"/>
              <a:gd name="connsiteX23" fmla="*/ 1589020 w 2437768"/>
              <a:gd name="connsiteY23" fmla="*/ 2057436 h 3455824"/>
              <a:gd name="connsiteX24" fmla="*/ 1534870 w 2437768"/>
              <a:gd name="connsiteY24" fmla="*/ 2270748 h 3455824"/>
              <a:gd name="connsiteX25" fmla="*/ 1534870 w 2437768"/>
              <a:gd name="connsiteY25" fmla="*/ 2349722 h 3455824"/>
              <a:gd name="connsiteX26" fmla="*/ 762917 w 2437768"/>
              <a:gd name="connsiteY26" fmla="*/ 2349722 h 3455824"/>
              <a:gd name="connsiteX27" fmla="*/ 1155680 w 2437768"/>
              <a:gd name="connsiteY27" fmla="*/ 3455825 h 3455824"/>
              <a:gd name="connsiteX28" fmla="*/ 817066 w 2437768"/>
              <a:gd name="connsiteY28" fmla="*/ 3326059 h 3455824"/>
              <a:gd name="connsiteX29" fmla="*/ 681657 w 2437768"/>
              <a:gd name="connsiteY29" fmla="*/ 2995374 h 3455824"/>
              <a:gd name="connsiteX30" fmla="*/ 817066 w 2437768"/>
              <a:gd name="connsiteY30" fmla="*/ 2665797 h 3455824"/>
              <a:gd name="connsiteX31" fmla="*/ 1155680 w 2437768"/>
              <a:gd name="connsiteY31" fmla="*/ 2534853 h 3455824"/>
              <a:gd name="connsiteX32" fmla="*/ 1497616 w 2437768"/>
              <a:gd name="connsiteY32" fmla="*/ 2665797 h 3455824"/>
              <a:gd name="connsiteX33" fmla="*/ 1631954 w 2437768"/>
              <a:gd name="connsiteY33" fmla="*/ 2995374 h 3455824"/>
              <a:gd name="connsiteX34" fmla="*/ 1497616 w 2437768"/>
              <a:gd name="connsiteY34" fmla="*/ 3326059 h 3455824"/>
              <a:gd name="connsiteX35" fmla="*/ 1155680 w 2437768"/>
              <a:gd name="connsiteY35" fmla="*/ 3455825 h 3455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437768" h="3455824">
                <a:moveTo>
                  <a:pt x="762917" y="2349758"/>
                </a:moveTo>
                <a:lnTo>
                  <a:pt x="762917" y="2241423"/>
                </a:lnTo>
                <a:cubicBezTo>
                  <a:pt x="762917" y="2086439"/>
                  <a:pt x="777526" y="1959638"/>
                  <a:pt x="806887" y="1861090"/>
                </a:cubicBezTo>
                <a:cubicBezTo>
                  <a:pt x="836247" y="1762542"/>
                  <a:pt x="884003" y="1679817"/>
                  <a:pt x="950190" y="1612845"/>
                </a:cubicBezTo>
                <a:cubicBezTo>
                  <a:pt x="1016377" y="1545872"/>
                  <a:pt x="1103674" y="1483043"/>
                  <a:pt x="1212044" y="1424321"/>
                </a:cubicBezTo>
                <a:cubicBezTo>
                  <a:pt x="1315843" y="1365671"/>
                  <a:pt x="1397103" y="1302806"/>
                  <a:pt x="1455825" y="1235833"/>
                </a:cubicBezTo>
                <a:cubicBezTo>
                  <a:pt x="1514546" y="1168860"/>
                  <a:pt x="1543907" y="1093244"/>
                  <a:pt x="1543907" y="1008948"/>
                </a:cubicBezTo>
                <a:cubicBezTo>
                  <a:pt x="1543907" y="948797"/>
                  <a:pt x="1529548" y="895755"/>
                  <a:pt x="1500973" y="849821"/>
                </a:cubicBezTo>
                <a:cubicBezTo>
                  <a:pt x="1472398" y="803958"/>
                  <a:pt x="1432893" y="768167"/>
                  <a:pt x="1382494" y="742593"/>
                </a:cubicBezTo>
                <a:cubicBezTo>
                  <a:pt x="1332059" y="717018"/>
                  <a:pt x="1274517" y="704195"/>
                  <a:pt x="1209830" y="704195"/>
                </a:cubicBezTo>
                <a:cubicBezTo>
                  <a:pt x="1139071" y="704195"/>
                  <a:pt x="1075885" y="719662"/>
                  <a:pt x="1020199" y="750522"/>
                </a:cubicBezTo>
                <a:cubicBezTo>
                  <a:pt x="964513" y="781383"/>
                  <a:pt x="920508" y="824246"/>
                  <a:pt x="888147" y="879181"/>
                </a:cubicBezTo>
                <a:cubicBezTo>
                  <a:pt x="855786" y="934117"/>
                  <a:pt x="839641" y="998446"/>
                  <a:pt x="839641" y="1072170"/>
                </a:cubicBezTo>
                <a:lnTo>
                  <a:pt x="0" y="1072170"/>
                </a:lnTo>
                <a:cubicBezTo>
                  <a:pt x="0" y="846463"/>
                  <a:pt x="53007" y="653832"/>
                  <a:pt x="159127" y="494312"/>
                </a:cubicBezTo>
                <a:cubicBezTo>
                  <a:pt x="265176" y="334792"/>
                  <a:pt x="409980" y="212562"/>
                  <a:pt x="593610" y="127516"/>
                </a:cubicBezTo>
                <a:cubicBezTo>
                  <a:pt x="777240" y="42505"/>
                  <a:pt x="985623" y="0"/>
                  <a:pt x="1218902" y="0"/>
                </a:cubicBezTo>
                <a:cubicBezTo>
                  <a:pt x="1452182" y="0"/>
                  <a:pt x="1666958" y="37290"/>
                  <a:pt x="1849767" y="111728"/>
                </a:cubicBezTo>
                <a:cubicBezTo>
                  <a:pt x="2032611" y="186238"/>
                  <a:pt x="2176308" y="292322"/>
                  <a:pt x="2280892" y="430018"/>
                </a:cubicBezTo>
                <a:cubicBezTo>
                  <a:pt x="2385477" y="567714"/>
                  <a:pt x="2437769" y="732842"/>
                  <a:pt x="2437769" y="925437"/>
                </a:cubicBezTo>
                <a:cubicBezTo>
                  <a:pt x="2437769" y="1118033"/>
                  <a:pt x="2395978" y="1270802"/>
                  <a:pt x="2312468" y="1401711"/>
                </a:cubicBezTo>
                <a:cubicBezTo>
                  <a:pt x="2228957" y="1532620"/>
                  <a:pt x="2111228" y="1644706"/>
                  <a:pt x="1959245" y="1738039"/>
                </a:cubicBezTo>
                <a:cubicBezTo>
                  <a:pt x="1876413" y="1789224"/>
                  <a:pt x="1803083" y="1840409"/>
                  <a:pt x="1739146" y="1891522"/>
                </a:cubicBezTo>
                <a:cubicBezTo>
                  <a:pt x="1675174" y="1942707"/>
                  <a:pt x="1625132" y="1998000"/>
                  <a:pt x="1589020" y="2057436"/>
                </a:cubicBezTo>
                <a:cubicBezTo>
                  <a:pt x="1552908" y="2116872"/>
                  <a:pt x="1534870" y="2187988"/>
                  <a:pt x="1534870" y="2270748"/>
                </a:cubicBezTo>
                <a:lnTo>
                  <a:pt x="1534870" y="2349722"/>
                </a:lnTo>
                <a:lnTo>
                  <a:pt x="762917" y="2349722"/>
                </a:lnTo>
                <a:close/>
                <a:moveTo>
                  <a:pt x="1155680" y="3455825"/>
                </a:moveTo>
                <a:cubicBezTo>
                  <a:pt x="1020235" y="3455825"/>
                  <a:pt x="907363" y="3412534"/>
                  <a:pt x="817066" y="3326059"/>
                </a:cubicBezTo>
                <a:cubicBezTo>
                  <a:pt x="726769" y="3239548"/>
                  <a:pt x="681657" y="3129320"/>
                  <a:pt x="681657" y="2995374"/>
                </a:cubicBezTo>
                <a:cubicBezTo>
                  <a:pt x="681657" y="2861429"/>
                  <a:pt x="726734" y="2753094"/>
                  <a:pt x="817066" y="2665797"/>
                </a:cubicBezTo>
                <a:cubicBezTo>
                  <a:pt x="907399" y="2578501"/>
                  <a:pt x="1020235" y="2534853"/>
                  <a:pt x="1155680" y="2534853"/>
                </a:cubicBezTo>
                <a:cubicBezTo>
                  <a:pt x="1291126" y="2534853"/>
                  <a:pt x="1408105" y="2578501"/>
                  <a:pt x="1497616" y="2665797"/>
                </a:cubicBezTo>
                <a:cubicBezTo>
                  <a:pt x="1587127" y="2753094"/>
                  <a:pt x="1631954" y="2862965"/>
                  <a:pt x="1631954" y="2995374"/>
                </a:cubicBezTo>
                <a:cubicBezTo>
                  <a:pt x="1631954" y="3127784"/>
                  <a:pt x="1587127" y="3239548"/>
                  <a:pt x="1497616" y="3326059"/>
                </a:cubicBezTo>
                <a:cubicBezTo>
                  <a:pt x="1408105" y="3412498"/>
                  <a:pt x="1294090" y="3455825"/>
                  <a:pt x="1155680" y="3455825"/>
                </a:cubicBezTo>
                <a:close/>
              </a:path>
            </a:pathLst>
          </a:custGeom>
          <a:solidFill>
            <a:srgbClr val="00958E">
              <a:alpha val="25098"/>
            </a:srgbClr>
          </a:solidFill>
          <a:ln w="35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5A9C04-F346-4566-2D95-B8466483B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052962"/>
            <a:ext cx="8400648" cy="1520134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1A66CD-826D-4F79-7A8D-2BCA4028E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2800" y="3712796"/>
            <a:ext cx="8400648" cy="1400865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6501951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aire_Aqu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D57A62C-9B93-FDF3-D05F-F9850B8A5812}"/>
              </a:ext>
            </a:extLst>
          </p:cNvPr>
          <p:cNvSpPr/>
          <p:nvPr userDrawn="1"/>
        </p:nvSpPr>
        <p:spPr>
          <a:xfrm>
            <a:off x="430520" y="433040"/>
            <a:ext cx="11316400" cy="6010960"/>
          </a:xfrm>
          <a:prstGeom prst="roundRect">
            <a:avLst>
              <a:gd name="adj" fmla="val 5483"/>
            </a:avLst>
          </a:prstGeom>
          <a:solidFill>
            <a:srgbClr val="0096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5573618-6EC2-22EB-473A-4B52E7920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052962"/>
            <a:ext cx="10596880" cy="1520134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FF4C7D6-817A-D738-F120-1FEDB0059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2800" y="3712796"/>
            <a:ext cx="10596880" cy="1400865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3792741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re et cont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37D91-E446-E087-16CF-33F0BB4B2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365125"/>
            <a:ext cx="11364000" cy="1325563"/>
          </a:xfrm>
          <a:prstGeom prst="rect">
            <a:avLst/>
          </a:prstGeom>
        </p:spPr>
        <p:txBody>
          <a:bodyPr/>
          <a:lstStyle/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B1689-7CD9-564F-8B1C-F89536354A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4000" y="1825625"/>
            <a:ext cx="5605800" cy="4618374"/>
          </a:xfrm>
        </p:spPr>
        <p:txBody>
          <a:bodyPr/>
          <a:lstStyle>
            <a:lvl2pPr>
              <a:defRPr sz="2000"/>
            </a:lvl2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CCCE32-5542-AC01-2F5F-72F8D89116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605800" cy="4618375"/>
          </a:xfrm>
        </p:spPr>
        <p:txBody>
          <a:bodyPr/>
          <a:lstStyle>
            <a:lvl2pPr>
              <a:defRPr sz="2000"/>
            </a:lvl2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15276945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re sous-titre et contenu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04758-D439-C911-6500-E11F04BCE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69" y="365125"/>
            <a:ext cx="11358387" cy="1325563"/>
          </a:xfrm>
          <a:prstGeom prst="rect">
            <a:avLst/>
          </a:prstGeom>
        </p:spPr>
        <p:txBody>
          <a:bodyPr/>
          <a:lstStyle/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2DE7C-12ED-1340-A695-FCC11A851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4000" y="1681163"/>
            <a:ext cx="5583575" cy="823912"/>
          </a:xfrm>
        </p:spPr>
        <p:txBody>
          <a:bodyPr anchor="ctr">
            <a:noAutofit/>
          </a:bodyPr>
          <a:lstStyle>
            <a:lvl1pPr marL="0" indent="0">
              <a:buNone/>
              <a:defRPr sz="22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4E335F-FF89-310A-81BE-2B8F92F900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4000" y="2505074"/>
            <a:ext cx="5583575" cy="3938925"/>
          </a:xfrm>
        </p:spPr>
        <p:txBody>
          <a:bodyPr/>
          <a:lstStyle>
            <a:lvl2pPr>
              <a:defRPr sz="2000"/>
            </a:lvl2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E5617B-CE8B-CB1B-AF91-148FECFD12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605800" cy="823912"/>
          </a:xfrm>
        </p:spPr>
        <p:txBody>
          <a:bodyPr anchor="ctr">
            <a:noAutofit/>
          </a:bodyPr>
          <a:lstStyle>
            <a:lvl1pPr marL="0" indent="0">
              <a:buNone/>
              <a:defRPr sz="22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9E6EA5-0749-CFBE-B669-2E53D6B136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605800" cy="3938925"/>
          </a:xfrm>
        </p:spPr>
        <p:txBody>
          <a:bodyPr/>
          <a:lstStyle>
            <a:lvl2pPr>
              <a:defRPr sz="2000"/>
            </a:lvl2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26170140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04758-D439-C911-6500-E11F04BCE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365125"/>
            <a:ext cx="11364000" cy="1325563"/>
          </a:xfrm>
          <a:prstGeom prst="rect">
            <a:avLst/>
          </a:prstGeom>
        </p:spPr>
        <p:txBody>
          <a:bodyPr/>
          <a:lstStyle/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2DE7C-12ED-1340-A695-FCC11A851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999" y="4338835"/>
            <a:ext cx="2520000" cy="82391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 i="0">
                <a:solidFill>
                  <a:schemeClr val="accent1"/>
                </a:solidFill>
                <a:latin typeface="+mj-lt"/>
                <a:ea typeface="Inter 24pt 24pt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4E335F-FF89-310A-81BE-2B8F92F900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3999" y="5289357"/>
            <a:ext cx="2520000" cy="989546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4B2FFA2-F5DD-A97A-226E-D24FCEFD8C38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3368228" y="4338835"/>
            <a:ext cx="2520000" cy="82391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 i="0">
                <a:solidFill>
                  <a:schemeClr val="accent1"/>
                </a:solidFill>
                <a:latin typeface="+mj-lt"/>
                <a:ea typeface="Inter 24pt 24pt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A91EFC44-BF0A-6CF2-D1D3-C869B804AF1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3368228" y="5289357"/>
            <a:ext cx="2520000" cy="989546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8B649F5B-8B51-D8B7-2DAC-AAB06AC8482B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339367" y="4338833"/>
            <a:ext cx="2520000" cy="82391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 i="0">
                <a:solidFill>
                  <a:schemeClr val="accent1"/>
                </a:solidFill>
                <a:latin typeface="+mj-lt"/>
                <a:ea typeface="Inter 24pt 24pt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3AF4B93C-8225-8805-677D-8CD53C711EE8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6339367" y="5289355"/>
            <a:ext cx="2520000" cy="989546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C6D45067-780E-6A2A-0CD9-A7D1134A96FE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9292578" y="4338832"/>
            <a:ext cx="2520000" cy="82391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 i="0">
                <a:solidFill>
                  <a:schemeClr val="accent1"/>
                </a:solidFill>
                <a:latin typeface="+mj-lt"/>
                <a:ea typeface="Inter 24pt 24pt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0AAAA4C6-7A7A-A37F-D91A-9D3FD2160072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9292578" y="5289354"/>
            <a:ext cx="2520000" cy="989546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35D12567-F129-FA36-D86D-2616B8097F2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4659" y="1963377"/>
            <a:ext cx="1980000" cy="1980000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fr-C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9C337644-CE32-1474-8117-B04F3244FEE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632220" y="1963377"/>
            <a:ext cx="1980000" cy="1980000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fr-CA" noProof="0" dirty="0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5B2FEB33-EC16-F098-EA9D-44F915F1DDC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579781" y="1963377"/>
            <a:ext cx="1980000" cy="1980000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fr-CA" noProof="0" dirty="0"/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1D2F9F9B-6626-5A5F-1A8E-0ABB63E5230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527341" y="1963377"/>
            <a:ext cx="1980000" cy="1980000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32012126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et texte MASC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959276A-278F-F17A-BEC4-66B4E7AA7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83D2882-2FFE-18C6-F02D-42B4A09188C9}"/>
              </a:ext>
            </a:extLst>
          </p:cNvPr>
          <p:cNvSpPr/>
          <p:nvPr userDrawn="1"/>
        </p:nvSpPr>
        <p:spPr>
          <a:xfrm>
            <a:off x="416560" y="2011681"/>
            <a:ext cx="11389360" cy="4432320"/>
          </a:xfrm>
          <a:prstGeom prst="roundRect">
            <a:avLst>
              <a:gd name="adj" fmla="val 54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804758-D439-C911-6500-E11F04BCE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365125"/>
            <a:ext cx="1138936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2DE7C-12ED-1340-A695-FCC11A851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4302230"/>
            <a:ext cx="2333305" cy="82391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 i="0">
                <a:solidFill>
                  <a:schemeClr val="accent1"/>
                </a:solidFill>
                <a:latin typeface="+mj-lt"/>
                <a:ea typeface="Inter 24pt 24pt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4E335F-FF89-310A-81BE-2B8F92F900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5252752"/>
            <a:ext cx="2333305" cy="89297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F85764F5-9AC0-2458-4D45-D5DD88C2EAE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96440" y="2425682"/>
            <a:ext cx="1620000" cy="1620000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fr-CA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4B2FFA2-F5DD-A97A-226E-D24FCEFD8C38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3626801" y="4302230"/>
            <a:ext cx="2292985" cy="82391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 i="0">
                <a:solidFill>
                  <a:schemeClr val="accent1"/>
                </a:solidFill>
                <a:latin typeface="+mj-lt"/>
                <a:ea typeface="Inter 24pt 24pt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A91EFC44-BF0A-6CF2-D1D3-C869B804AF1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3626801" y="5252752"/>
            <a:ext cx="2292985" cy="89297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8B649F5B-8B51-D8B7-2DAC-AAB06AC8482B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333786" y="4302229"/>
            <a:ext cx="2302213" cy="82391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 i="0">
                <a:solidFill>
                  <a:schemeClr val="accent1"/>
                </a:solidFill>
                <a:latin typeface="+mj-lt"/>
                <a:ea typeface="Inter 24pt 24pt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3AF4B93C-8225-8805-677D-8CD53C711EE8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6333786" y="5252751"/>
            <a:ext cx="2302213" cy="89297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C6D45067-780E-6A2A-0CD9-A7D1134A96FE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9090319" y="4302227"/>
            <a:ext cx="2299653" cy="82391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 i="0">
                <a:solidFill>
                  <a:schemeClr val="accent1"/>
                </a:solidFill>
                <a:latin typeface="+mj-lt"/>
                <a:ea typeface="Inter 24pt 24pt" panose="0200050300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0AAAA4C6-7A7A-A37F-D91A-9D3FD2160072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9090319" y="5252749"/>
            <a:ext cx="2299653" cy="89297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28311472-AD69-DA39-B4E7-6F1AF6C4743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963293" y="2425682"/>
            <a:ext cx="1620000" cy="1620000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fr-CA" noProof="0" dirty="0"/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33B4349B-B773-BC05-F7FE-343D687EFFE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74892" y="2425682"/>
            <a:ext cx="1620000" cy="1620000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fr-CA" noProof="0" dirty="0"/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96EB6DB7-3BF4-60AF-817D-041B9875E23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30145" y="2425682"/>
            <a:ext cx="1620000" cy="1620000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31715980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69BE5-D062-EA41-73BD-7EF37A77F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459700"/>
            <a:ext cx="113640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55228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69BE5-D062-EA41-73BD-7EF37A77F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459700"/>
            <a:ext cx="11364000" cy="1325563"/>
          </a:xfrm>
          <a:prstGeom prst="rect">
            <a:avLst/>
          </a:prstGeom>
        </p:spPr>
        <p:txBody>
          <a:bodyPr/>
          <a:lstStyle/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58714377-541A-A0A7-F6FC-08AD95A3230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0521" y="1630016"/>
            <a:ext cx="11316399" cy="4813983"/>
          </a:xfrm>
          <a:prstGeom prst="roundRect">
            <a:avLst>
              <a:gd name="adj" fmla="val 4776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778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_Contenue_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A0614-7952-B309-D1CE-76211D51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414000"/>
            <a:ext cx="11364000" cy="13255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8E183-E595-B0EB-7E92-6F0052724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000" y="1874500"/>
            <a:ext cx="11364000" cy="4569500"/>
          </a:xfrm>
        </p:spPr>
        <p:txBody>
          <a:bodyPr/>
          <a:lstStyle>
            <a:lvl1pPr>
              <a:defRPr sz="1800" b="0">
                <a:solidFill>
                  <a:schemeClr val="tx2"/>
                </a:solidFill>
              </a:defRPr>
            </a:lvl1pPr>
            <a:lvl2pPr>
              <a:defRPr sz="1800" b="1"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41981967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e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F1E1BAD5-4F9D-23ED-661C-71543368F31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0521" y="436225"/>
            <a:ext cx="11316399" cy="6007775"/>
          </a:xfrm>
          <a:prstGeom prst="roundRect">
            <a:avLst>
              <a:gd name="adj" fmla="val 4776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3764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itre et conten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03ADC-C16C-F9D1-00A0-83C2647F9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457200"/>
            <a:ext cx="4615200" cy="160020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ACA74-9322-520A-268B-6559CFE96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594812" cy="5986800"/>
          </a:xfrm>
        </p:spPr>
        <p:txBody>
          <a:bodyPr/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2000"/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2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9C56DE-A839-259C-D71E-57CC00DC15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4000" y="2057400"/>
            <a:ext cx="4615200" cy="4386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18291741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0391C-7B5E-AF9F-4DB8-B475B6A56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457200"/>
            <a:ext cx="4447540" cy="160020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185E91-01F3-6ED3-E956-68E76D3E8F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78100" y="457200"/>
            <a:ext cx="6497340" cy="5986800"/>
          </a:xfrm>
          <a:prstGeom prst="roundRect">
            <a:avLst>
              <a:gd name="adj" fmla="val 5201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AFB2FB-93F3-5D2D-4813-D3EC0F1E2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057399"/>
            <a:ext cx="4447540" cy="4386601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32454272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7FA2E-7D77-C183-6ECD-71B1A2D4C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1AE59B-B855-1071-7221-423882F86E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31922-962A-B676-81A8-E80E3AA6DF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D090AE-A97D-434B-8513-8F714188672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23356-93A5-996A-E00F-A1C0BC664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45F8A-81DA-CCFD-46E2-B6398680A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23A0E6-D5AB-C143-8489-43D359ECAE1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1405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2A4B7D-B80D-8948-0CC2-89C4F7E6BC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6AD5F7-C118-1F81-6451-A7D52B7AEC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97A48F-C367-3332-E15C-F6282F266D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D090AE-A97D-434B-8513-8F7141886720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33D03B-6B8D-51E1-86B7-EB189028B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A5B9A-3DFE-3173-0A14-78CD6B34E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23A0E6-D5AB-C143-8489-43D359ECAE1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723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_Contenue_Aqu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A0614-7952-B309-D1CE-76211D51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365125"/>
            <a:ext cx="113640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8E183-E595-B0EB-7E92-6F0052724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3064747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_Contenue_AquaPale">
    <p:bg>
      <p:bgPr>
        <a:solidFill>
          <a:srgbClr val="EC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A0614-7952-B309-D1CE-76211D51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414000"/>
            <a:ext cx="11364000" cy="1325563"/>
          </a:xfrm>
          <a:prstGeom prst="rect">
            <a:avLst/>
          </a:prstGeom>
        </p:spPr>
        <p:txBody>
          <a:bodyPr/>
          <a:lstStyle/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8E183-E595-B0EB-7E92-6F0052724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000" y="1874500"/>
            <a:ext cx="11364000" cy="4569500"/>
          </a:xfrm>
        </p:spPr>
        <p:txBody>
          <a:bodyPr/>
          <a:lstStyle>
            <a:lvl1pPr>
              <a:defRPr sz="1800" b="0">
                <a:solidFill>
                  <a:schemeClr val="tx2"/>
                </a:solidFill>
              </a:defRPr>
            </a:lvl1pPr>
            <a:lvl2pPr>
              <a:defRPr sz="1800" b="1"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3672533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_Contenue_MAS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D3BF232-2706-87CF-BA84-BA724C7CB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414000"/>
            <a:ext cx="8510544" cy="1325563"/>
          </a:xfrm>
          <a:prstGeom prst="rect">
            <a:avLst/>
          </a:prstGeom>
        </p:spPr>
        <p:txBody>
          <a:bodyPr/>
          <a:lstStyle/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D0E1146-41CA-64E2-93DF-E9A32C773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000" y="1874500"/>
            <a:ext cx="8510544" cy="4569500"/>
          </a:xfrm>
        </p:spPr>
        <p:txBody>
          <a:bodyPr/>
          <a:lstStyle>
            <a:lvl1pPr>
              <a:defRPr sz="1800" b="0">
                <a:solidFill>
                  <a:schemeClr val="tx2"/>
                </a:solidFill>
              </a:defRPr>
            </a:lvl1pPr>
            <a:lvl2pPr>
              <a:defRPr sz="1800" b="1"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  <p:pic>
        <p:nvPicPr>
          <p:cNvPr id="3" name="Picture 2" descr="A black background with letters&#10;&#10;AI-generated content may be incorrect.">
            <a:extLst>
              <a:ext uri="{FF2B5EF4-FFF2-40B4-BE49-F238E27FC236}">
                <a16:creationId xmlns:a16="http://schemas.microsoft.com/office/drawing/2014/main" id="{57954064-1143-461A-0FE9-BAE20567EA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287" r="19949" b="4122"/>
          <a:stretch>
            <a:fillRect/>
          </a:stretch>
        </p:blipFill>
        <p:spPr>
          <a:xfrm>
            <a:off x="9318554" y="0"/>
            <a:ext cx="2873446" cy="6871848"/>
          </a:xfrm>
          <a:prstGeom prst="roundRect">
            <a:avLst>
              <a:gd name="adj" fmla="val 11526"/>
            </a:avLst>
          </a:prstGeom>
        </p:spPr>
      </p:pic>
    </p:spTree>
    <p:extLst>
      <p:ext uri="{BB962C8B-B14F-4D97-AF65-F5344CB8AC3E}">
        <p14:creationId xmlns:p14="http://schemas.microsoft.com/office/powerpoint/2010/main" val="2528156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E90E9B-2DB6-2D85-C06E-BD37738921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1910BF3-81C6-58A4-4EAF-8D6468C77C95}"/>
              </a:ext>
            </a:extLst>
          </p:cNvPr>
          <p:cNvSpPr/>
          <p:nvPr userDrawn="1"/>
        </p:nvSpPr>
        <p:spPr>
          <a:xfrm>
            <a:off x="430520" y="433040"/>
            <a:ext cx="11316400" cy="6010960"/>
          </a:xfrm>
          <a:prstGeom prst="roundRect">
            <a:avLst>
              <a:gd name="adj" fmla="val 5483"/>
            </a:avLst>
          </a:prstGeom>
          <a:solidFill>
            <a:schemeClr val="bg1"/>
          </a:solidFill>
          <a:ln>
            <a:solidFill>
              <a:srgbClr val="0096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9A0614-7952-B309-D1CE-76211D519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34084" y="1410526"/>
            <a:ext cx="8806410" cy="340210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B8ECC0D-9016-D479-0BBD-BBEDDF07C4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28261" y="4963160"/>
            <a:ext cx="8806667" cy="4140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9183378-8411-FA73-FACB-656338E8C547}"/>
              </a:ext>
            </a:extLst>
          </p:cNvPr>
          <p:cNvGrpSpPr/>
          <p:nvPr userDrawn="1"/>
        </p:nvGrpSpPr>
        <p:grpSpPr>
          <a:xfrm>
            <a:off x="39633" y="1410526"/>
            <a:ext cx="1463930" cy="968627"/>
            <a:chOff x="41729" y="2344361"/>
            <a:chExt cx="3105079" cy="2054513"/>
          </a:xfrm>
          <a:solidFill>
            <a:schemeClr val="bg1"/>
          </a:solidFill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AC2F3B29-DF06-853E-322A-5578371DDB7D}"/>
                </a:ext>
              </a:extLst>
            </p:cNvPr>
            <p:cNvSpPr/>
            <p:nvPr/>
          </p:nvSpPr>
          <p:spPr>
            <a:xfrm>
              <a:off x="41729" y="2344361"/>
              <a:ext cx="1744433" cy="2054513"/>
            </a:xfrm>
            <a:custGeom>
              <a:avLst/>
              <a:gdLst>
                <a:gd name="connsiteX0" fmla="*/ 824852 w 1744433"/>
                <a:gd name="connsiteY0" fmla="*/ 2054514 h 2054513"/>
                <a:gd name="connsiteX1" fmla="*/ 0 w 1744433"/>
                <a:gd name="connsiteY1" fmla="*/ 1027257 h 2054513"/>
                <a:gd name="connsiteX2" fmla="*/ 824852 w 1744433"/>
                <a:gd name="connsiteY2" fmla="*/ 0 h 2054513"/>
                <a:gd name="connsiteX3" fmla="*/ 1744434 w 1744433"/>
                <a:gd name="connsiteY3" fmla="*/ 0 h 2054513"/>
                <a:gd name="connsiteX4" fmla="*/ 934684 w 1744433"/>
                <a:gd name="connsiteY4" fmla="*/ 1027257 h 2054513"/>
                <a:gd name="connsiteX5" fmla="*/ 1744434 w 1744433"/>
                <a:gd name="connsiteY5" fmla="*/ 2054514 h 2054513"/>
                <a:gd name="connsiteX6" fmla="*/ 824852 w 1744433"/>
                <a:gd name="connsiteY6" fmla="*/ 2054514 h 2054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4433" h="2054513">
                  <a:moveTo>
                    <a:pt x="824852" y="2054514"/>
                  </a:moveTo>
                  <a:lnTo>
                    <a:pt x="0" y="1027257"/>
                  </a:lnTo>
                  <a:lnTo>
                    <a:pt x="824852" y="0"/>
                  </a:lnTo>
                  <a:lnTo>
                    <a:pt x="1744434" y="0"/>
                  </a:lnTo>
                  <a:lnTo>
                    <a:pt x="934684" y="1027257"/>
                  </a:lnTo>
                  <a:lnTo>
                    <a:pt x="1744434" y="2054514"/>
                  </a:lnTo>
                  <a:lnTo>
                    <a:pt x="824852" y="2054514"/>
                  </a:lnTo>
                  <a:close/>
                </a:path>
              </a:pathLst>
            </a:custGeom>
            <a:grpFill/>
            <a:ln w="12700" cap="flat">
              <a:solidFill>
                <a:srgbClr val="00968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65072847-3FBD-F738-F350-A92842E0A4EC}"/>
                </a:ext>
              </a:extLst>
            </p:cNvPr>
            <p:cNvSpPr/>
            <p:nvPr/>
          </p:nvSpPr>
          <p:spPr>
            <a:xfrm>
              <a:off x="1402375" y="2344361"/>
              <a:ext cx="1744433" cy="2054513"/>
            </a:xfrm>
            <a:custGeom>
              <a:avLst/>
              <a:gdLst>
                <a:gd name="connsiteX0" fmla="*/ 824852 w 1744433"/>
                <a:gd name="connsiteY0" fmla="*/ 2054514 h 2054513"/>
                <a:gd name="connsiteX1" fmla="*/ 0 w 1744433"/>
                <a:gd name="connsiteY1" fmla="*/ 1027257 h 2054513"/>
                <a:gd name="connsiteX2" fmla="*/ 824852 w 1744433"/>
                <a:gd name="connsiteY2" fmla="*/ 0 h 2054513"/>
                <a:gd name="connsiteX3" fmla="*/ 1744434 w 1744433"/>
                <a:gd name="connsiteY3" fmla="*/ 0 h 2054513"/>
                <a:gd name="connsiteX4" fmla="*/ 934684 w 1744433"/>
                <a:gd name="connsiteY4" fmla="*/ 1027257 h 2054513"/>
                <a:gd name="connsiteX5" fmla="*/ 1744434 w 1744433"/>
                <a:gd name="connsiteY5" fmla="*/ 2054514 h 2054513"/>
                <a:gd name="connsiteX6" fmla="*/ 824852 w 1744433"/>
                <a:gd name="connsiteY6" fmla="*/ 2054514 h 2054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4433" h="2054513">
                  <a:moveTo>
                    <a:pt x="824852" y="2054514"/>
                  </a:moveTo>
                  <a:lnTo>
                    <a:pt x="0" y="1027257"/>
                  </a:lnTo>
                  <a:lnTo>
                    <a:pt x="824852" y="0"/>
                  </a:lnTo>
                  <a:lnTo>
                    <a:pt x="1744434" y="0"/>
                  </a:lnTo>
                  <a:lnTo>
                    <a:pt x="934684" y="1027257"/>
                  </a:lnTo>
                  <a:lnTo>
                    <a:pt x="1744434" y="2054514"/>
                  </a:lnTo>
                  <a:lnTo>
                    <a:pt x="824852" y="2054514"/>
                  </a:lnTo>
                  <a:close/>
                </a:path>
              </a:pathLst>
            </a:custGeom>
            <a:grpFill/>
            <a:ln w="12700" cap="flat">
              <a:solidFill>
                <a:srgbClr val="00968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59252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A0614-7952-B309-D1CE-76211D51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436225"/>
            <a:ext cx="5682000" cy="1325563"/>
          </a:xfrm>
          <a:prstGeom prst="rect">
            <a:avLst/>
          </a:prstGeom>
        </p:spPr>
        <p:txBody>
          <a:bodyPr/>
          <a:lstStyle/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8E183-E595-B0EB-7E92-6F005272415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000" y="1896725"/>
            <a:ext cx="5682000" cy="75552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 i="0">
                <a:solidFill>
                  <a:schemeClr val="accent1"/>
                </a:solidFill>
                <a:latin typeface="+mn-lt"/>
                <a:ea typeface="Inter 24pt 24pt" panose="02000503000000020004" pitchFamily="2" charset="0"/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editMaster</a:t>
            </a:r>
            <a:r>
              <a:rPr lang="fr-CA" noProof="0" dirty="0"/>
              <a:t>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00336A-3C95-346B-975D-294A8200EBE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14000" y="2787192"/>
            <a:ext cx="5682000" cy="359580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95DFD16-995C-F659-E21B-6BA6D2BA87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55781" y="436225"/>
            <a:ext cx="5322219" cy="5977275"/>
          </a:xfrm>
          <a:prstGeom prst="roundRect">
            <a:avLst>
              <a:gd name="adj" fmla="val 6476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5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e et Image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A0614-7952-B309-D1CE-76211D51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999" y="436225"/>
            <a:ext cx="11364001" cy="1325563"/>
          </a:xfrm>
          <a:prstGeom prst="rect">
            <a:avLst/>
          </a:prstGeom>
        </p:spPr>
        <p:txBody>
          <a:bodyPr/>
          <a:lstStyle/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8E183-E595-B0EB-7E92-6F005272415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000" y="1896725"/>
            <a:ext cx="5682000" cy="75552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 i="0">
                <a:solidFill>
                  <a:schemeClr val="accent1"/>
                </a:solidFill>
                <a:latin typeface="+mn-lt"/>
                <a:ea typeface="Inter 24pt 24pt" panose="02000503000000020004" pitchFamily="2" charset="0"/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editMaster</a:t>
            </a:r>
            <a:r>
              <a:rPr lang="fr-CA" noProof="0" dirty="0"/>
              <a:t>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00336A-3C95-346B-975D-294A8200EBE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14000" y="2787192"/>
            <a:ext cx="5682000" cy="359580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95DFD16-995C-F659-E21B-6BA6D2BA87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09360" y="2398572"/>
            <a:ext cx="5468640" cy="3595808"/>
          </a:xfrm>
          <a:prstGeom prst="roundRect">
            <a:avLst>
              <a:gd name="adj" fmla="val 6476"/>
            </a:avLst>
          </a:prstGeo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075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EEFD19-A0D0-0D22-1A6D-8151E394E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4000" y="1874499"/>
            <a:ext cx="11364000" cy="4569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text</a:t>
            </a:r>
            <a:r>
              <a:rPr lang="fr-CA" noProof="0" dirty="0"/>
              <a:t> styles</a:t>
            </a:r>
          </a:p>
          <a:p>
            <a:pPr lvl="1"/>
            <a:r>
              <a:rPr lang="fr-CA" noProof="0" dirty="0"/>
              <a:t>Second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2"/>
            <a:r>
              <a:rPr lang="fr-CA" noProof="0" dirty="0" err="1"/>
              <a:t>Third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3"/>
            <a:r>
              <a:rPr lang="fr-CA" noProof="0" dirty="0" err="1"/>
              <a:t>Fourth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  <a:p>
            <a:pPr lvl="4"/>
            <a:r>
              <a:rPr lang="fr-CA" noProof="0" dirty="0" err="1"/>
              <a:t>Fifth</a:t>
            </a:r>
            <a:r>
              <a:rPr lang="fr-CA" noProof="0" dirty="0"/>
              <a:t> </a:t>
            </a:r>
            <a:r>
              <a:rPr lang="fr-CA" noProof="0" dirty="0" err="1"/>
              <a:t>level</a:t>
            </a:r>
            <a:endParaRPr lang="fr-CA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F7DFFA3-BD67-EF5D-066C-F68BDA86B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414000"/>
            <a:ext cx="1136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CA" noProof="0" dirty="0"/>
              <a:t>Click to </a:t>
            </a:r>
            <a:r>
              <a:rPr lang="fr-CA" noProof="0" dirty="0" err="1"/>
              <a:t>edit</a:t>
            </a:r>
            <a:r>
              <a:rPr lang="fr-CA" noProof="0" dirty="0"/>
              <a:t> Master </a:t>
            </a:r>
            <a:r>
              <a:rPr lang="fr-CA" noProof="0" dirty="0" err="1"/>
              <a:t>title</a:t>
            </a:r>
            <a:r>
              <a:rPr lang="fr-CA" noProof="0" dirty="0"/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400728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50" r:id="rId3"/>
    <p:sldLayoutId id="2147483660" r:id="rId4"/>
    <p:sldLayoutId id="2147483681" r:id="rId5"/>
    <p:sldLayoutId id="2147483661" r:id="rId6"/>
    <p:sldLayoutId id="2147483676" r:id="rId7"/>
    <p:sldLayoutId id="2147483664" r:id="rId8"/>
    <p:sldLayoutId id="2147483687" r:id="rId9"/>
    <p:sldLayoutId id="2147483672" r:id="rId10"/>
    <p:sldLayoutId id="2147483673" r:id="rId11"/>
    <p:sldLayoutId id="2147483680" r:id="rId12"/>
    <p:sldLayoutId id="2147483678" r:id="rId13"/>
    <p:sldLayoutId id="2147483674" r:id="rId14"/>
    <p:sldLayoutId id="2147483675" r:id="rId15"/>
    <p:sldLayoutId id="2147483677" r:id="rId16"/>
    <p:sldLayoutId id="2147483665" r:id="rId17"/>
    <p:sldLayoutId id="2147483689" r:id="rId18"/>
    <p:sldLayoutId id="2147483679" r:id="rId19"/>
    <p:sldLayoutId id="2147483662" r:id="rId20"/>
    <p:sldLayoutId id="2147483651" r:id="rId21"/>
    <p:sldLayoutId id="2147483688" r:id="rId22"/>
    <p:sldLayoutId id="2147483670" r:id="rId23"/>
    <p:sldLayoutId id="2147483652" r:id="rId24"/>
    <p:sldLayoutId id="2147483653" r:id="rId25"/>
    <p:sldLayoutId id="2147483667" r:id="rId26"/>
    <p:sldLayoutId id="2147483668" r:id="rId27"/>
    <p:sldLayoutId id="2147483654" r:id="rId28"/>
    <p:sldLayoutId id="2147483683" r:id="rId29"/>
    <p:sldLayoutId id="2147483671" r:id="rId30"/>
    <p:sldLayoutId id="2147483656" r:id="rId31"/>
    <p:sldLayoutId id="2147483657" r:id="rId32"/>
    <p:sldLayoutId id="2147483658" r:id="rId33"/>
    <p:sldLayoutId id="2147483659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accent1"/>
          </a:solidFill>
          <a:latin typeface="+mj-lt"/>
          <a:ea typeface="Inter 24pt 24pt Black" panose="02000503000000020004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Inter 24pt 24pt" panose="02000503000000020004" pitchFamily="2" charset="0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accent1"/>
          </a:solidFill>
          <a:latin typeface="+mn-lt"/>
          <a:ea typeface="Inter 24pt 24pt" panose="02000503000000020004" pitchFamily="2" charset="0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Inter 24pt 24pt" panose="02000503000000020004" pitchFamily="2" charset="0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Inter 24pt 24pt" panose="02000503000000020004" pitchFamily="2" charset="0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2"/>
          </a:solidFill>
          <a:latin typeface="+mn-lt"/>
          <a:ea typeface="Inter 24pt 24pt" panose="02000503000000020004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ags" Target="../tags/tag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4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tags" Target="../tags/tag39.xml"/><Relationship Id="rId7" Type="http://schemas.openxmlformats.org/officeDocument/2006/relationships/notesSlide" Target="../notesSlides/notesSlide6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41.xml"/><Relationship Id="rId10" Type="http://schemas.openxmlformats.org/officeDocument/2006/relationships/image" Target="../media/image9.jpg"/><Relationship Id="rId4" Type="http://schemas.openxmlformats.org/officeDocument/2006/relationships/tags" Target="../tags/tag40.xml"/><Relationship Id="rId9" Type="http://schemas.openxmlformats.org/officeDocument/2006/relationships/image" Target="../media/image8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44.xml"/><Relationship Id="rId7" Type="http://schemas.openxmlformats.org/officeDocument/2006/relationships/image" Target="../media/image10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4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4" Type="http://schemas.openxmlformats.org/officeDocument/2006/relationships/notesSlide" Target="../notesSlides/notesSlid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4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4" Type="http://schemas.openxmlformats.org/officeDocument/2006/relationships/notesSlide" Target="../notesSlides/notesSlid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6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5" Type="http://schemas.openxmlformats.org/officeDocument/2006/relationships/image" Target="../media/image13.jpg"/><Relationship Id="rId4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4" Type="http://schemas.openxmlformats.org/officeDocument/2006/relationships/image" Target="../media/image14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tags" Target="../tags/tag64.xml"/><Relationship Id="rId7" Type="http://schemas.openxmlformats.org/officeDocument/2006/relationships/tags" Target="../tags/tag68.xml"/><Relationship Id="rId12" Type="http://schemas.openxmlformats.org/officeDocument/2006/relationships/image" Target="../media/image16.sv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hyperlink" Target="mailto:greffe@mascouche.ca" TargetMode="External"/><Relationship Id="rId5" Type="http://schemas.openxmlformats.org/officeDocument/2006/relationships/tags" Target="../tags/tag66.xml"/><Relationship Id="rId10" Type="http://schemas.openxmlformats.org/officeDocument/2006/relationships/image" Target="../media/image15.svg"/><Relationship Id="rId4" Type="http://schemas.openxmlformats.org/officeDocument/2006/relationships/tags" Target="../tags/tag65.xml"/><Relationship Id="rId9" Type="http://schemas.openxmlformats.org/officeDocument/2006/relationships/hyperlink" Target="mailto:genie@mascouche.ca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ags" Target="../tags/tag7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annymailloux@mascouche.ca" TargetMode="Externa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13" Type="http://schemas.openxmlformats.org/officeDocument/2006/relationships/tags" Target="../tags/tag23.xml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12" Type="http://schemas.openxmlformats.org/officeDocument/2006/relationships/tags" Target="../tags/tag22.xml"/><Relationship Id="rId17" Type="http://schemas.openxmlformats.org/officeDocument/2006/relationships/image" Target="../media/image5.png"/><Relationship Id="rId2" Type="http://schemas.openxmlformats.org/officeDocument/2006/relationships/tags" Target="../tags/tag12.xml"/><Relationship Id="rId16" Type="http://schemas.openxmlformats.org/officeDocument/2006/relationships/slideLayout" Target="../slideLayouts/slideLayout28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tags" Target="../tags/tag21.xml"/><Relationship Id="rId5" Type="http://schemas.openxmlformats.org/officeDocument/2006/relationships/tags" Target="../tags/tag15.xml"/><Relationship Id="rId15" Type="http://schemas.openxmlformats.org/officeDocument/2006/relationships/tags" Target="../tags/tag25.xml"/><Relationship Id="rId10" Type="http://schemas.openxmlformats.org/officeDocument/2006/relationships/tags" Target="../tags/tag20.xml"/><Relationship Id="rId4" Type="http://schemas.openxmlformats.org/officeDocument/2006/relationships/tags" Target="../tags/tag14.xml"/><Relationship Id="rId9" Type="http://schemas.openxmlformats.org/officeDocument/2006/relationships/tags" Target="../tags/tag19.xml"/><Relationship Id="rId14" Type="http://schemas.openxmlformats.org/officeDocument/2006/relationships/tags" Target="../tags/tag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9FAA4-C2E6-249E-5EB6-D5E3FD718B6E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43305" y="-601427"/>
            <a:ext cx="9566305" cy="2327078"/>
          </a:xfrm>
        </p:spPr>
        <p:txBody>
          <a:bodyPr/>
          <a:lstStyle/>
          <a:p>
            <a:r>
              <a:rPr lang="fr-CA" sz="4800" dirty="0"/>
              <a:t>Séance d’information</a:t>
            </a:r>
            <a:endParaRPr lang="fr-CA" sz="4800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C0303E-4E32-368A-71C9-4349947F4CC7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543305" y="2140702"/>
            <a:ext cx="11741460" cy="2820197"/>
          </a:xfrm>
        </p:spPr>
        <p:txBody>
          <a:bodyPr>
            <a:normAutofit fontScale="92500" lnSpcReduction="10000"/>
          </a:bodyPr>
          <a:lstStyle/>
          <a:p>
            <a:r>
              <a:rPr lang="fr-CA" sz="2600" b="1" dirty="0">
                <a:solidFill>
                  <a:schemeClr val="accent1"/>
                </a:solidFill>
              </a:rPr>
              <a:t>Parc de la Source</a:t>
            </a:r>
          </a:p>
          <a:p>
            <a:r>
              <a:rPr lang="fr-CA" sz="2600" b="1" dirty="0"/>
              <a:t>Travaux de réfection</a:t>
            </a:r>
          </a:p>
          <a:p>
            <a:endParaRPr lang="fr-CA" sz="2600" b="1" dirty="0">
              <a:solidFill>
                <a:schemeClr val="accent1"/>
              </a:solidFill>
            </a:endParaRPr>
          </a:p>
          <a:p>
            <a:r>
              <a:rPr lang="fr-CA" sz="2600" b="1" dirty="0">
                <a:solidFill>
                  <a:schemeClr val="accent1"/>
                </a:solidFill>
              </a:rPr>
              <a:t>Avenue de Chambéry</a:t>
            </a:r>
          </a:p>
          <a:p>
            <a:r>
              <a:rPr lang="fr-CA" sz="2600" b="1" dirty="0"/>
              <a:t>Travaux d’infrastructure, de remplacement</a:t>
            </a:r>
          </a:p>
          <a:p>
            <a:r>
              <a:rPr lang="fr-CA" sz="2600" b="1" dirty="0"/>
              <a:t>des bordures et pavage</a:t>
            </a:r>
            <a:endParaRPr lang="fr-CA" sz="2400" b="1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E0DD94F-97DC-5264-1232-F5441CACFE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54459" y="5416920"/>
            <a:ext cx="2848706" cy="444263"/>
          </a:xfrm>
          <a:prstGeom prst="roundRect">
            <a:avLst>
              <a:gd name="adj" fmla="val 50000"/>
            </a:avLst>
          </a:prstGeom>
          <a:solidFill>
            <a:srgbClr val="ECF6F5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600" b="1" dirty="0">
                <a:solidFill>
                  <a:schemeClr val="accent1"/>
                </a:solidFill>
              </a:rPr>
              <a:t>5 mai 2026</a:t>
            </a:r>
            <a:endParaRPr lang="fr-CA" sz="1600" b="1" noProof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999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F9F98-D848-8117-2C9C-8BB664A8A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7D95C6-4444-2D19-795A-09CE2AB4765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fr-CA" dirty="0"/>
              <a:t>Travaux | Avenue de Chambéry</a:t>
            </a:r>
          </a:p>
        </p:txBody>
      </p:sp>
    </p:spTree>
    <p:extLst>
      <p:ext uri="{BB962C8B-B14F-4D97-AF65-F5344CB8AC3E}">
        <p14:creationId xmlns:p14="http://schemas.microsoft.com/office/powerpoint/2010/main" val="2443614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CB4CAD-0A08-25BD-DF2E-43225A00D0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3999" y="414000"/>
            <a:ext cx="9447755" cy="1325563"/>
          </a:xfrm>
        </p:spPr>
        <p:txBody>
          <a:bodyPr/>
          <a:lstStyle/>
          <a:p>
            <a:r>
              <a:rPr lang="fr-CA" dirty="0"/>
              <a:t>Avenue de Chambéry</a:t>
            </a:r>
            <a:br>
              <a:rPr lang="fr-CA" dirty="0"/>
            </a:br>
            <a:r>
              <a:rPr lang="fr-CA" dirty="0"/>
              <a:t>Nature et échéancier des travaux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50ABA5B-392E-431E-FD9A-73B38E0074F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13390" y="1991394"/>
            <a:ext cx="7427975" cy="430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95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9EC41-1B21-2A72-BE55-53EF76E9F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32A83E-65EB-C6E4-3A4E-02B2A57C3FB3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74051" y="0"/>
            <a:ext cx="10843897" cy="186931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CA" sz="4000" dirty="0"/>
              <a:t>Avenue de Chambéry</a:t>
            </a:r>
            <a:br>
              <a:rPr lang="fr-CA" sz="4000" dirty="0"/>
            </a:br>
            <a:r>
              <a:rPr lang="fr-CA" sz="4000" dirty="0"/>
              <a:t>Historique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35AB5A7-65AD-60BD-7D36-41B5AE2A0885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674052" y="2345635"/>
            <a:ext cx="8956966" cy="3528392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2017 :		Travaux de réfection de la chaussée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Depuis 2017 : 	Plusieurs bris de la conduite d’aqueduc</a:t>
            </a:r>
          </a:p>
          <a:p>
            <a:endParaRPr lang="fr-CA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2025 : 		Travaux de remplacement des 					infrastructures de la rue de Montpellier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A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Financement des travaux par la TECQ (Taxes sur l’Essence et de la Contribution du Québec)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266200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F9CAB-BF4C-906A-4B34-BE16C3327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9541A9-8339-5C20-713A-CACB1C404E39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74051" y="0"/>
            <a:ext cx="10843897" cy="186931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CA" sz="4000" dirty="0"/>
              <a:t>Avenue de Chambéry</a:t>
            </a:r>
            <a:br>
              <a:rPr lang="fr-CA" sz="4000" dirty="0"/>
            </a:br>
            <a:r>
              <a:rPr lang="fr-CA" sz="4000" dirty="0"/>
              <a:t>Nature et échéancier des travaux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B5B084D-48C6-462C-52FF-F88891137E10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674051" y="2345635"/>
            <a:ext cx="9472297" cy="352839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Remplacement de l’aqueduc et des égouts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Remplacement des bordures et du pavage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Échéancier : Semaine du 19 mai à fin août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± 10 semaines de travaux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2</a:t>
            </a:r>
            <a:r>
              <a:rPr lang="fr-CA" sz="2400" baseline="30000" dirty="0"/>
              <a:t>e</a:t>
            </a:r>
            <a:r>
              <a:rPr lang="fr-CA" sz="2400" dirty="0"/>
              <a:t> couche de pavage : 2027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Envoi d’une lettre ± 10 jours avant le début des travaux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Investissement : ± 1.5 M$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257670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0C6D0-6FBF-6304-4AC3-989AB5B69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69B86F-C5D2-4DF7-36CF-23D0991B6FA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3999" y="414000"/>
            <a:ext cx="10797339" cy="1325563"/>
          </a:xfrm>
        </p:spPr>
        <p:txBody>
          <a:bodyPr/>
          <a:lstStyle/>
          <a:p>
            <a:r>
              <a:rPr lang="fr-FR" dirty="0"/>
              <a:t>Remplacement des égouts et de l’aqueduc</a:t>
            </a:r>
            <a:endParaRPr lang="fr-C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6C1807-C4FC-2335-1FF1-4B7E8A70EB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93511" y="1999218"/>
            <a:ext cx="10638313" cy="3626329"/>
          </a:xfrm>
        </p:spPr>
        <p:txBody>
          <a:bodyPr>
            <a:normAutofit/>
          </a:bodyPr>
          <a:lstStyle/>
          <a:p>
            <a:pPr marL="0" lvl="2" indent="0">
              <a:lnSpc>
                <a:spcPts val="1460"/>
              </a:lnSpc>
              <a:spcBef>
                <a:spcPts val="1200"/>
              </a:spcBef>
              <a:buClr>
                <a:srgbClr val="555A5B"/>
              </a:buClr>
              <a:buNone/>
            </a:pPr>
            <a:r>
              <a:rPr lang="fr-CA" sz="2400" b="1" dirty="0">
                <a:ea typeface="Calibri" panose="020F0502020204030204" pitchFamily="34" charset="0"/>
                <a:cs typeface="Inter 24pt 24pt" panose="020B0604020202020204" charset="0"/>
              </a:rPr>
              <a:t>En quoi consiste ces travaux ?</a:t>
            </a:r>
            <a:endParaRPr lang="fr-CA" sz="2400" dirty="0">
              <a:ea typeface="Calibri" panose="020F0502020204030204" pitchFamily="34" charset="0"/>
              <a:cs typeface="Inter 24pt 24pt" panose="020B0604020202020204" charset="0"/>
            </a:endParaRPr>
          </a:p>
          <a:p>
            <a:pPr marL="342900" lvl="2" indent="-342900">
              <a:spcBef>
                <a:spcPts val="1200"/>
              </a:spcBef>
              <a:buClr>
                <a:srgbClr val="555A5B"/>
              </a:buClr>
            </a:pPr>
            <a:r>
              <a:rPr lang="fr-CA" sz="2400" dirty="0">
                <a:ea typeface="Calibri" panose="020F0502020204030204" pitchFamily="34" charset="0"/>
                <a:cs typeface="Inter 24pt 24pt" panose="020B0604020202020204" charset="0"/>
              </a:rPr>
              <a:t>Excavation en tranchées </a:t>
            </a:r>
          </a:p>
          <a:p>
            <a:pPr marL="342900" lvl="2" indent="-342900">
              <a:spcBef>
                <a:spcPts val="1200"/>
              </a:spcBef>
              <a:buClr>
                <a:srgbClr val="555A5B"/>
              </a:buClr>
            </a:pPr>
            <a:r>
              <a:rPr lang="fr-CA" sz="2400" dirty="0">
                <a:ea typeface="Calibri" panose="020F0502020204030204" pitchFamily="34" charset="0"/>
                <a:cs typeface="Inter 24pt 24pt" panose="020B0604020202020204" charset="0"/>
              </a:rPr>
              <a:t>Reconstruction complète des conduites d’égouts et d’aqueduc</a:t>
            </a:r>
          </a:p>
          <a:p>
            <a:pPr marL="342900" lvl="2" indent="-342900">
              <a:spcBef>
                <a:spcPts val="1200"/>
              </a:spcBef>
              <a:buClr>
                <a:srgbClr val="555A5B"/>
              </a:buClr>
            </a:pPr>
            <a:r>
              <a:rPr lang="fr-CA" sz="2400" dirty="0">
                <a:ea typeface="Calibri" panose="020F0502020204030204" pitchFamily="34" charset="0"/>
                <a:cs typeface="Inter 24pt 24pt" panose="020B0604020202020204" charset="0"/>
              </a:rPr>
              <a:t>Reconstruction des entrées de service d’égouts et d’aqueduc</a:t>
            </a:r>
          </a:p>
          <a:p>
            <a:pPr marL="342900" lvl="2" indent="-342900">
              <a:spcBef>
                <a:spcPts val="1200"/>
              </a:spcBef>
              <a:buClr>
                <a:srgbClr val="555A5B"/>
              </a:buClr>
            </a:pPr>
            <a:r>
              <a:rPr lang="fr-CA" sz="2400" dirty="0">
                <a:ea typeface="Calibri" panose="020F0502020204030204" pitchFamily="34" charset="0"/>
                <a:cs typeface="Inter 24pt 24pt" panose="020B0604020202020204" charset="0"/>
              </a:rPr>
              <a:t>Reconstruction des bordures et du pavage</a:t>
            </a:r>
          </a:p>
          <a:p>
            <a:pPr marL="0" indent="0">
              <a:lnSpc>
                <a:spcPct val="150000"/>
              </a:lnSpc>
              <a:buNone/>
            </a:pPr>
            <a:endParaRPr lang="fr-CA" sz="2400" dirty="0"/>
          </a:p>
        </p:txBody>
      </p:sp>
      <p:pic>
        <p:nvPicPr>
          <p:cNvPr id="8" name="Image 7" descr="Une image contenant plein air, arbre, ciel, Véhicule terrestre&#10;&#10;Le contenu généré par l’IA peut être incorrect.">
            <a:extLst>
              <a:ext uri="{FF2B5EF4-FFF2-40B4-BE49-F238E27FC236}">
                <a16:creationId xmlns:a16="http://schemas.microsoft.com/office/drawing/2014/main" id="{8B368DC2-7ADB-DFF8-8DFE-A4FE7108313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 b="10808"/>
          <a:stretch/>
        </p:blipFill>
        <p:spPr>
          <a:xfrm>
            <a:off x="645430" y="4629130"/>
            <a:ext cx="2364751" cy="1581878"/>
          </a:xfrm>
          <a:prstGeom prst="rect">
            <a:avLst/>
          </a:prstGeom>
        </p:spPr>
      </p:pic>
      <p:pic>
        <p:nvPicPr>
          <p:cNvPr id="10" name="Image 9" descr="Une image contenant plein air, ciel, sol, Bitume&#10;&#10;Le contenu généré par l’IA peut être incorrect.">
            <a:extLst>
              <a:ext uri="{FF2B5EF4-FFF2-40B4-BE49-F238E27FC236}">
                <a16:creationId xmlns:a16="http://schemas.microsoft.com/office/drawing/2014/main" id="{ABEA9114-CAFF-815A-796B-86F437FFA8F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b="6828"/>
          <a:stretch/>
        </p:blipFill>
        <p:spPr>
          <a:xfrm>
            <a:off x="3591071" y="4629130"/>
            <a:ext cx="2364752" cy="1581878"/>
          </a:xfrm>
          <a:prstGeom prst="rect">
            <a:avLst/>
          </a:prstGeom>
        </p:spPr>
      </p:pic>
      <p:pic>
        <p:nvPicPr>
          <p:cNvPr id="11" name="Image 10" descr="Une image contenant plein air, ciel, route, Bitume&#10;&#10;Le contenu généré par l’IA peut être incorrect.">
            <a:extLst>
              <a:ext uri="{FF2B5EF4-FFF2-40B4-BE49-F238E27FC236}">
                <a16:creationId xmlns:a16="http://schemas.microsoft.com/office/drawing/2014/main" id="{2C38C018-CA41-20B0-0781-A9EC9E78B21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rcRect b="5249"/>
          <a:stretch/>
        </p:blipFill>
        <p:spPr>
          <a:xfrm>
            <a:off x="6536713" y="4629130"/>
            <a:ext cx="2311840" cy="158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47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AC39-696A-4C59-9167-6FBD7CEB5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FDD246-AAB9-2A05-F176-C599119BE87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3999" y="414000"/>
            <a:ext cx="10797339" cy="1325563"/>
          </a:xfrm>
        </p:spPr>
        <p:txBody>
          <a:bodyPr/>
          <a:lstStyle/>
          <a:p>
            <a:r>
              <a:rPr lang="fr-FR" dirty="0"/>
              <a:t>Réseau d’aqueduc temporaire</a:t>
            </a:r>
            <a:endParaRPr lang="fr-C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ED78FF-77A0-B003-70F5-C35195C4242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13999" y="1589643"/>
            <a:ext cx="9276653" cy="2300073"/>
          </a:xfrm>
        </p:spPr>
        <p:txBody>
          <a:bodyPr>
            <a:normAutofit fontScale="92500"/>
          </a:bodyPr>
          <a:lstStyle/>
          <a:p>
            <a:pPr marL="342900" lvl="2" indent="-342900">
              <a:spcBef>
                <a:spcPts val="1200"/>
              </a:spcBef>
              <a:buClr>
                <a:srgbClr val="555A5B"/>
              </a:buClr>
            </a:pPr>
            <a:r>
              <a:rPr lang="fr-CA" sz="2400" dirty="0">
                <a:cs typeface="Inter 24pt 24pt" panose="020B0604020202020204" charset="0"/>
              </a:rPr>
              <a:t>Pendant l’exécution des travaux, un réseau temporaire sera installé</a:t>
            </a:r>
          </a:p>
          <a:p>
            <a:pPr marL="342900" lvl="2" indent="-342900">
              <a:spcBef>
                <a:spcPts val="1200"/>
              </a:spcBef>
              <a:buClr>
                <a:srgbClr val="555A5B"/>
              </a:buClr>
            </a:pPr>
            <a:r>
              <a:rPr lang="fr-CA" sz="2400" dirty="0">
                <a:cs typeface="Inter 24pt 24pt" panose="020B0604020202020204" charset="0"/>
              </a:rPr>
              <a:t>Ce réseau se connectera aux sorties extérieures (boyaux d’arrosage) et permettra l’alimentation en eau aux résidences</a:t>
            </a:r>
          </a:p>
          <a:p>
            <a:pPr marL="342900" lvl="2" indent="-342900">
              <a:spcBef>
                <a:spcPts val="1200"/>
              </a:spcBef>
              <a:buClr>
                <a:srgbClr val="555A5B"/>
              </a:buClr>
            </a:pPr>
            <a:r>
              <a:rPr lang="fr-CA" sz="2400" dirty="0">
                <a:cs typeface="Inter 24pt 24pt" panose="020B0604020202020204" charset="0"/>
              </a:rPr>
              <a:t>Si vous n’avez pas de sortie d’eau extérieure, veuillez contacter Info-travaux au </a:t>
            </a:r>
            <a:r>
              <a:rPr lang="fr-CA" sz="2400" b="1" dirty="0">
                <a:cs typeface="Inter 24pt 24pt" panose="020B0604020202020204" charset="0"/>
              </a:rPr>
              <a:t>450 474-4133 poste 8000</a:t>
            </a:r>
          </a:p>
          <a:p>
            <a:pPr marL="0" indent="0">
              <a:lnSpc>
                <a:spcPct val="150000"/>
              </a:lnSpc>
              <a:buNone/>
            </a:pPr>
            <a:endParaRPr lang="fr-CA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7A50437-E2A0-EF22-E57C-5501EF6433D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216215" y="3965713"/>
            <a:ext cx="3066764" cy="242934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58F7735-A073-1643-DF4D-37B64C4B02D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305897" y="4094984"/>
            <a:ext cx="3066764" cy="230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5541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D198B9-62D8-F065-9746-A2A88615721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15909" y="-162932"/>
            <a:ext cx="8803148" cy="1520134"/>
          </a:xfrm>
        </p:spPr>
        <p:txBody>
          <a:bodyPr/>
          <a:lstStyle/>
          <a:p>
            <a:r>
              <a:rPr lang="fr-CA" dirty="0"/>
              <a:t>Coordination des travaux</a:t>
            </a:r>
            <a:endParaRPr lang="fr-CA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CE13835-690C-D6A7-89E9-9C7C943F65C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15909" y="2007778"/>
            <a:ext cx="866307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47675"/>
            <a:r>
              <a:rPr lang="fr-FR" sz="2400" b="1" dirty="0">
                <a:cs typeface="Inter 24pt 24pt" panose="020B0604020202020204" charset="0"/>
              </a:rPr>
              <a:t>Aqueduc temporaire (alimentation en eau potable)</a:t>
            </a:r>
          </a:p>
          <a:p>
            <a:pPr defTabSz="447675"/>
            <a:endParaRPr lang="fr-CA" sz="2400" dirty="0">
              <a:cs typeface="Inter 24pt 24pt" panose="020B0604020202020204" charset="0"/>
            </a:endParaRPr>
          </a:p>
          <a:p>
            <a:pPr marL="719138" indent="-342900" defTabSz="447675">
              <a:buFont typeface="Arial" panose="020B0604020202020204" pitchFamily="34" charset="0"/>
              <a:buChar char="•"/>
            </a:pPr>
            <a:r>
              <a:rPr lang="fr-CA" sz="2400" dirty="0">
                <a:cs typeface="Inter 24pt 24pt" panose="020B0604020202020204" charset="0"/>
              </a:rPr>
              <a:t>Un dépliant sera remis par l’entrepreneur à votre porte</a:t>
            </a:r>
          </a:p>
          <a:p>
            <a:pPr marL="719138" indent="-342900" defTabSz="447675">
              <a:buFont typeface="Arial" panose="020B0604020202020204" pitchFamily="34" charset="0"/>
              <a:buChar char="•"/>
            </a:pPr>
            <a:endParaRPr lang="fr-CA" sz="2400" dirty="0">
              <a:cs typeface="Inter 24pt 24pt" panose="020B0604020202020204" charset="0"/>
            </a:endParaRPr>
          </a:p>
          <a:p>
            <a:pPr marL="719138" indent="-342900" defTabSz="447675">
              <a:buFont typeface="Arial" panose="020B0604020202020204" pitchFamily="34" charset="0"/>
              <a:buChar char="•"/>
            </a:pPr>
            <a:r>
              <a:rPr lang="fr-CA" sz="2400" dirty="0">
                <a:cs typeface="Inter 24pt 24pt" panose="020B0604020202020204" charset="0"/>
              </a:rPr>
              <a:t>Avis d’ébullition temporaire</a:t>
            </a:r>
          </a:p>
          <a:p>
            <a:pPr marL="719138" indent="-342900" defTabSz="447675">
              <a:buFont typeface="Arial" panose="020B0604020202020204" pitchFamily="34" charset="0"/>
              <a:buChar char="•"/>
            </a:pPr>
            <a:endParaRPr lang="fr-CA" sz="2400" dirty="0">
              <a:cs typeface="Inter 24pt 24pt" panose="020B0604020202020204" charset="0"/>
            </a:endParaRPr>
          </a:p>
          <a:p>
            <a:pPr marL="719138" indent="-342900" defTabSz="447675">
              <a:buFont typeface="Arial" panose="020B0604020202020204" pitchFamily="34" charset="0"/>
              <a:buChar char="•"/>
            </a:pPr>
            <a:r>
              <a:rPr lang="fr-CA" sz="2400" dirty="0">
                <a:cs typeface="Inter 24pt 24pt" panose="020B0604020202020204" charset="0"/>
              </a:rPr>
              <a:t>Pour toute problématique avec le réseau temporaire, communiquez </a:t>
            </a:r>
            <a:r>
              <a:rPr lang="fr-CA" sz="2400" u="sng" dirty="0">
                <a:cs typeface="Inter 24pt 24pt" panose="020B0604020202020204" charset="0"/>
              </a:rPr>
              <a:t>directement avec l’entrepreneur mandaté</a:t>
            </a:r>
            <a:r>
              <a:rPr lang="fr-CA" sz="2400" dirty="0">
                <a:cs typeface="Inter 24pt 24pt" panose="020B0604020202020204" charset="0"/>
              </a:rPr>
              <a:t> par la Ville</a:t>
            </a:r>
          </a:p>
        </p:txBody>
      </p:sp>
    </p:spTree>
    <p:extLst>
      <p:ext uri="{BB962C8B-B14F-4D97-AF65-F5344CB8AC3E}">
        <p14:creationId xmlns:p14="http://schemas.microsoft.com/office/powerpoint/2010/main" val="2647050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AD060-993D-71C4-0212-F48F3EF58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2BF0F-8F5F-2D21-0A3F-805A7DE4D7F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4000" y="187858"/>
            <a:ext cx="11364000" cy="1325563"/>
          </a:xfrm>
        </p:spPr>
        <p:txBody>
          <a:bodyPr/>
          <a:lstStyle/>
          <a:p>
            <a:r>
              <a:rPr lang="fr-CA" dirty="0"/>
              <a:t>Coordination des travaux (suite)</a:t>
            </a:r>
            <a:endParaRPr lang="fr-CA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B6071-454F-A003-9440-7BEA409921F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03452" y="1852337"/>
            <a:ext cx="10499165" cy="46627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r-FR" sz="2400" b="1" dirty="0">
                <a:solidFill>
                  <a:schemeClr val="accent1"/>
                </a:solidFill>
                <a:cs typeface="Inter 24pt 24pt" panose="020B0604020202020204" charset="0"/>
              </a:rPr>
              <a:t>Vidéo avant les travaux (façade et arrière-cour de la maison)</a:t>
            </a:r>
          </a:p>
          <a:p>
            <a:pPr lvl="1">
              <a:lnSpc>
                <a:spcPct val="150000"/>
              </a:lnSpc>
            </a:pPr>
            <a:r>
              <a:rPr lang="fr-FR" sz="2400" b="0" dirty="0">
                <a:solidFill>
                  <a:schemeClr val="tx1"/>
                </a:solidFill>
                <a:cs typeface="Inter 24pt 24pt" panose="020B0604020202020204" charset="0"/>
              </a:rPr>
              <a:t>Pour la remise en état des lieux après les travaux (ex.: asphalte, pavé des entrées)</a:t>
            </a:r>
          </a:p>
          <a:p>
            <a:pPr lvl="1">
              <a:lnSpc>
                <a:spcPct val="150000"/>
              </a:lnSpc>
            </a:pPr>
            <a:r>
              <a:rPr lang="fr-FR" sz="2400" b="0" dirty="0">
                <a:solidFill>
                  <a:schemeClr val="tx1"/>
                </a:solidFill>
                <a:cs typeface="Inter 24pt 24pt" panose="020B0604020202020204" charset="0"/>
              </a:rPr>
              <a:t>Réfection des aménagements paysagers (gazon, arbres, fleurs, etc.)</a:t>
            </a:r>
          </a:p>
          <a:p>
            <a:pPr lvl="1">
              <a:lnSpc>
                <a:spcPct val="150000"/>
              </a:lnSpc>
            </a:pPr>
            <a:endParaRPr lang="fr-FR" sz="800" b="0" dirty="0">
              <a:solidFill>
                <a:schemeClr val="tx1"/>
              </a:solidFill>
              <a:cs typeface="Inter 24pt 24pt" panose="020B0604020202020204" charset="0"/>
            </a:endParaRPr>
          </a:p>
          <a:p>
            <a:pPr marL="0" lvl="0" indent="0">
              <a:buNone/>
            </a:pPr>
            <a:r>
              <a:rPr lang="fr-FR" sz="2400" b="1" dirty="0">
                <a:solidFill>
                  <a:schemeClr val="accent1"/>
                </a:solidFill>
                <a:cs typeface="Inter 24pt 24pt" panose="020B0604020202020204" charset="0"/>
              </a:rPr>
              <a:t>Validation des raccordements d’égouts</a:t>
            </a:r>
          </a:p>
          <a:p>
            <a:pPr lvl="1">
              <a:lnSpc>
                <a:spcPct val="150000"/>
              </a:lnSpc>
            </a:pPr>
            <a:r>
              <a:rPr lang="fr-FR" sz="2400" b="0" dirty="0">
                <a:solidFill>
                  <a:schemeClr val="tx1"/>
                </a:solidFill>
                <a:cs typeface="Inter 24pt 24pt" panose="020B0604020202020204" charset="0"/>
              </a:rPr>
              <a:t>Au début ou en cours des travaux, l’entrepreneur devrait avoir accès à votre résidence pour valider les raccordements d’égouts</a:t>
            </a:r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27667921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1DCC7-1583-7FE6-398E-D9990CE2A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D6E17-45F3-D15F-2335-A13EDB8293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4000" y="187858"/>
            <a:ext cx="11364000" cy="1325563"/>
          </a:xfrm>
        </p:spPr>
        <p:txBody>
          <a:bodyPr/>
          <a:lstStyle/>
          <a:p>
            <a:r>
              <a:rPr lang="fr-CA" dirty="0"/>
              <a:t>Coordination des travaux (suite)</a:t>
            </a:r>
            <a:endParaRPr lang="fr-CA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AA66D-C99F-29B3-C894-2D57B578462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03452" y="1852337"/>
            <a:ext cx="10051905" cy="481780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r-FR" sz="2400" b="1" dirty="0">
                <a:solidFill>
                  <a:schemeClr val="accent1"/>
                </a:solidFill>
                <a:cs typeface="Inter 24pt 24pt" panose="020B0604020202020204" charset="0"/>
              </a:rPr>
              <a:t>Restriction </a:t>
            </a:r>
            <a:r>
              <a:rPr lang="fr-FR" sz="2400" b="1">
                <a:solidFill>
                  <a:schemeClr val="accent1"/>
                </a:solidFill>
                <a:cs typeface="Inter 24pt 24pt" panose="020B0604020202020204" charset="0"/>
              </a:rPr>
              <a:t>d’accès à </a:t>
            </a:r>
            <a:r>
              <a:rPr lang="fr-FR" sz="2400" b="1" dirty="0">
                <a:solidFill>
                  <a:schemeClr val="accent1"/>
                </a:solidFill>
                <a:cs typeface="Inter 24pt 24pt" panose="020B0604020202020204" charset="0"/>
              </a:rPr>
              <a:t>vos propriétés et stationnements lors de : </a:t>
            </a:r>
          </a:p>
          <a:p>
            <a:pPr marL="457200" lvl="1" indent="0">
              <a:buNone/>
            </a:pPr>
            <a:endParaRPr lang="fr-CA" sz="2400" b="0" dirty="0">
              <a:solidFill>
                <a:schemeClr val="tx1"/>
              </a:solidFill>
              <a:cs typeface="Inter 24pt 24pt" panose="020B0604020202020204" charset="0"/>
            </a:endParaRPr>
          </a:p>
          <a:p>
            <a:pPr lvl="1">
              <a:lnSpc>
                <a:spcPct val="150000"/>
              </a:lnSpc>
            </a:pPr>
            <a:r>
              <a:rPr lang="fr-CA" sz="2400" b="0" dirty="0">
                <a:solidFill>
                  <a:schemeClr val="tx1"/>
                </a:solidFill>
                <a:cs typeface="Inter 24pt 24pt" panose="020B0604020202020204" charset="0"/>
              </a:rPr>
              <a:t>L’installation des conduites en façade</a:t>
            </a:r>
          </a:p>
          <a:p>
            <a:pPr lvl="1">
              <a:lnSpc>
                <a:spcPct val="150000"/>
              </a:lnSpc>
            </a:pPr>
            <a:r>
              <a:rPr lang="fr-CA" sz="2400" b="0" dirty="0">
                <a:solidFill>
                  <a:schemeClr val="tx1"/>
                </a:solidFill>
                <a:cs typeface="Inter 24pt 24pt" panose="020B0604020202020204" charset="0"/>
              </a:rPr>
              <a:t>Le bétonnage des bordures</a:t>
            </a:r>
          </a:p>
          <a:p>
            <a:pPr lvl="1">
              <a:lnSpc>
                <a:spcPct val="150000"/>
              </a:lnSpc>
            </a:pPr>
            <a:r>
              <a:rPr lang="fr-CA" sz="2400" b="0" dirty="0">
                <a:solidFill>
                  <a:schemeClr val="tx1"/>
                </a:solidFill>
                <a:cs typeface="Inter 24pt 24pt" panose="020B0604020202020204" charset="0"/>
              </a:rPr>
              <a:t>Les travaux de pavage</a:t>
            </a:r>
          </a:p>
          <a:p>
            <a:pPr marL="457200" lvl="1" indent="0">
              <a:buNone/>
            </a:pPr>
            <a:endParaRPr lang="fr-CA" sz="2400" b="0" dirty="0">
              <a:solidFill>
                <a:schemeClr val="tx1"/>
              </a:solidFill>
              <a:highlight>
                <a:srgbClr val="FFFF00"/>
              </a:highlight>
              <a:cs typeface="Inter 24pt 24pt" panose="020B0604020202020204" charset="0"/>
            </a:endParaRPr>
          </a:p>
          <a:p>
            <a:pPr marL="457200" lvl="1" indent="0">
              <a:buNone/>
            </a:pPr>
            <a:endParaRPr lang="fr-CA" sz="2400" b="0" dirty="0">
              <a:solidFill>
                <a:schemeClr val="tx1"/>
              </a:solidFill>
              <a:latin typeface="Inter 24pt 24pt" panose="020B0604020202020204" charset="0"/>
              <a:cs typeface="Inter 24pt 24p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115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4F74C-1FBC-AEFB-DAB3-9E5C00EDD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716B7-FA9C-3FCA-4003-C1DA8C378C1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4000" y="187858"/>
            <a:ext cx="11364000" cy="1325563"/>
          </a:xfrm>
        </p:spPr>
        <p:txBody>
          <a:bodyPr/>
          <a:lstStyle/>
          <a:p>
            <a:r>
              <a:rPr lang="fr-CA" dirty="0"/>
              <a:t>Coordination des travaux (suite)</a:t>
            </a:r>
            <a:endParaRPr lang="fr-CA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991FA-15A2-DE9C-22A9-44C1343F15D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03452" y="1852337"/>
            <a:ext cx="10051905" cy="451864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r-FR" sz="2400" b="1" dirty="0">
                <a:solidFill>
                  <a:schemeClr val="accent1"/>
                </a:solidFill>
                <a:cs typeface="Inter 24pt 24pt" panose="020B0604020202020204" charset="0"/>
              </a:rPr>
              <a:t>Sécurité et signalisation </a:t>
            </a:r>
          </a:p>
          <a:p>
            <a:pPr lvl="1">
              <a:lnSpc>
                <a:spcPct val="150000"/>
              </a:lnSpc>
            </a:pPr>
            <a:r>
              <a:rPr lang="fr-CA" sz="2400" b="0" dirty="0">
                <a:solidFill>
                  <a:schemeClr val="tx1"/>
                </a:solidFill>
                <a:cs typeface="Inter 24pt 24pt" panose="020B0604020202020204" charset="0"/>
              </a:rPr>
              <a:t>Respecter les consignes des employés de chantier</a:t>
            </a:r>
          </a:p>
          <a:p>
            <a:pPr lvl="1">
              <a:lnSpc>
                <a:spcPct val="150000"/>
              </a:lnSpc>
            </a:pPr>
            <a:r>
              <a:rPr lang="fr-CA" sz="2400" b="0" dirty="0">
                <a:solidFill>
                  <a:schemeClr val="tx1"/>
                </a:solidFill>
                <a:cs typeface="Inter 24pt 24pt" panose="020B0604020202020204" charset="0"/>
              </a:rPr>
              <a:t>Respecter la signalisation et les interdictions de stationnement</a:t>
            </a:r>
          </a:p>
          <a:p>
            <a:pPr lvl="1">
              <a:lnSpc>
                <a:spcPct val="150000"/>
              </a:lnSpc>
            </a:pPr>
            <a:r>
              <a:rPr lang="fr-CA" sz="2400" b="0" dirty="0">
                <a:solidFill>
                  <a:schemeClr val="tx1"/>
                </a:solidFill>
                <a:cs typeface="Inter 24pt 24pt" panose="020B0604020202020204" charset="0"/>
              </a:rPr>
              <a:t>Rester loin de la tranchée et des véhicules lourds</a:t>
            </a:r>
          </a:p>
          <a:p>
            <a:pPr lvl="1">
              <a:lnSpc>
                <a:spcPct val="150000"/>
              </a:lnSpc>
            </a:pPr>
            <a:endParaRPr lang="fr-CA" sz="2400" b="0" dirty="0">
              <a:solidFill>
                <a:schemeClr val="tx1"/>
              </a:solidFill>
              <a:cs typeface="Inter 24pt 24pt" panose="020B0604020202020204" charset="0"/>
            </a:endParaRPr>
          </a:p>
          <a:p>
            <a:pPr marL="0" lvl="0" indent="0">
              <a:lnSpc>
                <a:spcPct val="110000"/>
              </a:lnSpc>
              <a:buNone/>
            </a:pPr>
            <a:r>
              <a:rPr lang="fr-FR" sz="2400" b="1" dirty="0">
                <a:solidFill>
                  <a:schemeClr val="accent1"/>
                </a:solidFill>
                <a:cs typeface="Inter 24pt 24pt" panose="020B0604020202020204" charset="0"/>
              </a:rPr>
              <a:t>Horaire de travail</a:t>
            </a:r>
          </a:p>
          <a:p>
            <a:pPr lvl="1">
              <a:lnSpc>
                <a:spcPct val="110000"/>
              </a:lnSpc>
            </a:pPr>
            <a:r>
              <a:rPr lang="fr-FR" sz="2400" b="0" dirty="0">
                <a:solidFill>
                  <a:schemeClr val="tx1"/>
                </a:solidFill>
                <a:cs typeface="Inter 24pt 24pt" panose="020B0604020202020204" charset="0"/>
              </a:rPr>
              <a:t>Lundi au vendredi, 7 h </a:t>
            </a:r>
            <a:r>
              <a:rPr lang="fr-FR" sz="2400" b="0">
                <a:solidFill>
                  <a:schemeClr val="tx1"/>
                </a:solidFill>
                <a:cs typeface="Inter 24pt 24pt" panose="020B0604020202020204" charset="0"/>
              </a:rPr>
              <a:t>à 18 </a:t>
            </a:r>
            <a:r>
              <a:rPr lang="fr-FR" sz="2400" b="0" dirty="0">
                <a:solidFill>
                  <a:schemeClr val="tx1"/>
                </a:solidFill>
                <a:cs typeface="Inter 24pt 24pt" panose="020B0604020202020204" charset="0"/>
              </a:rPr>
              <a:t>h</a:t>
            </a:r>
          </a:p>
          <a:p>
            <a:pPr lvl="1">
              <a:lnSpc>
                <a:spcPct val="110000"/>
              </a:lnSpc>
            </a:pPr>
            <a:r>
              <a:rPr lang="fr-FR" sz="2400" b="0" dirty="0">
                <a:solidFill>
                  <a:schemeClr val="tx1"/>
                </a:solidFill>
                <a:cs typeface="Inter 24pt 24pt" panose="020B0604020202020204" charset="0"/>
              </a:rPr>
              <a:t>Travaux la fin de semaine sous autorisation de la Ville seulement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fr-FR" sz="2400" b="1" dirty="0">
              <a:solidFill>
                <a:schemeClr val="accent1"/>
              </a:solidFill>
              <a:latin typeface="Inter 24pt 24pt" panose="020B0604020202020204" charset="0"/>
              <a:cs typeface="Inter 24pt 24p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536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11FC58-10E5-F416-9D24-6759ADDD2B7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577BD7-A1EF-F66C-200C-C0AD54D8DD2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14000" y="1874500"/>
            <a:ext cx="9339600" cy="45695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CA" sz="2400" dirty="0"/>
              <a:t>Mot de bienvenue</a:t>
            </a:r>
          </a:p>
          <a:p>
            <a:pPr>
              <a:lnSpc>
                <a:spcPct val="150000"/>
              </a:lnSpc>
            </a:pPr>
            <a:r>
              <a:rPr lang="fr-CA" sz="2400" dirty="0"/>
              <a:t>Présentation des intervenants </a:t>
            </a:r>
          </a:p>
          <a:p>
            <a:pPr>
              <a:lnSpc>
                <a:spcPct val="150000"/>
              </a:lnSpc>
            </a:pPr>
            <a:r>
              <a:rPr lang="fr-CA" sz="2400" dirty="0"/>
              <a:t>Nature et échéancier prévu des travaux</a:t>
            </a:r>
          </a:p>
          <a:p>
            <a:pPr>
              <a:lnSpc>
                <a:spcPct val="150000"/>
              </a:lnSpc>
            </a:pPr>
            <a:r>
              <a:rPr lang="fr-CA" sz="2400" dirty="0"/>
              <a:t>Coordination des travaux</a:t>
            </a:r>
          </a:p>
          <a:p>
            <a:pPr>
              <a:lnSpc>
                <a:spcPct val="150000"/>
              </a:lnSpc>
            </a:pPr>
            <a:r>
              <a:rPr lang="fr-CA" sz="2400" dirty="0"/>
              <a:t>Période de questions</a:t>
            </a:r>
          </a:p>
          <a:p>
            <a:pPr>
              <a:lnSpc>
                <a:spcPct val="150000"/>
              </a:lnSpc>
            </a:pPr>
            <a:r>
              <a:rPr lang="fr-CA" sz="2400" dirty="0"/>
              <a:t>Suivi aux citoyens et mot de la fin</a:t>
            </a:r>
          </a:p>
        </p:txBody>
      </p:sp>
    </p:spTree>
    <p:extLst>
      <p:ext uri="{BB962C8B-B14F-4D97-AF65-F5344CB8AC3E}">
        <p14:creationId xmlns:p14="http://schemas.microsoft.com/office/powerpoint/2010/main" val="22024948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7C902-F8C3-E492-B867-0660998A6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B962C8-F060-8902-D252-88F82A048C0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3999" y="414000"/>
            <a:ext cx="10797339" cy="1325563"/>
          </a:xfrm>
        </p:spPr>
        <p:txBody>
          <a:bodyPr/>
          <a:lstStyle/>
          <a:p>
            <a:r>
              <a:rPr lang="fr-FR" dirty="0"/>
              <a:t>Impacts des travaux </a:t>
            </a:r>
            <a:br>
              <a:rPr lang="fr-FR" dirty="0"/>
            </a:br>
            <a:r>
              <a:rPr lang="fr-FR" dirty="0"/>
              <a:t>et mesures d’atténuation</a:t>
            </a:r>
            <a:endParaRPr lang="fr-C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A9F311-AADE-5536-DFAB-41E1FDA6784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13999" y="2038973"/>
            <a:ext cx="9515192" cy="3874807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fr-FR" sz="2400" b="1" dirty="0">
                <a:solidFill>
                  <a:schemeClr val="accent1"/>
                </a:solidFill>
                <a:cs typeface="Inter 24pt 24pt" panose="020B0604020202020204" charset="0"/>
              </a:rPr>
              <a:t>Impacts</a:t>
            </a:r>
          </a:p>
          <a:p>
            <a:pPr lvl="1"/>
            <a:r>
              <a:rPr lang="fr-CA" sz="2400" b="0" dirty="0">
                <a:solidFill>
                  <a:schemeClr val="tx1"/>
                </a:solidFill>
                <a:cs typeface="Inter 24pt 24pt" panose="020B0604020202020204" charset="0"/>
              </a:rPr>
              <a:t>Présence de machinerie lourde et de camions</a:t>
            </a:r>
          </a:p>
          <a:p>
            <a:pPr lvl="1"/>
            <a:r>
              <a:rPr lang="fr-CA" sz="2400" b="0" dirty="0">
                <a:solidFill>
                  <a:schemeClr val="tx1"/>
                </a:solidFill>
                <a:cs typeface="Inter 24pt 24pt" panose="020B0604020202020204" charset="0"/>
              </a:rPr>
              <a:t>Bruit</a:t>
            </a:r>
          </a:p>
          <a:p>
            <a:pPr lvl="1"/>
            <a:r>
              <a:rPr lang="fr-CA" sz="2400" b="0" dirty="0">
                <a:solidFill>
                  <a:schemeClr val="tx1"/>
                </a:solidFill>
                <a:cs typeface="Inter 24pt 24pt" panose="020B0604020202020204" charset="0"/>
              </a:rPr>
              <a:t>Tremblements/vibrations (excavation, compaction)</a:t>
            </a:r>
          </a:p>
          <a:p>
            <a:pPr marL="457200" lvl="1" indent="0">
              <a:buNone/>
            </a:pPr>
            <a:endParaRPr lang="fr-CA" sz="900" b="0" dirty="0">
              <a:solidFill>
                <a:schemeClr val="tx1"/>
              </a:solidFill>
              <a:cs typeface="Inter 24pt 24pt" panose="020B060402020202020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fr-CA" sz="2400" b="1" dirty="0">
                <a:solidFill>
                  <a:schemeClr val="accent1"/>
                </a:solidFill>
              </a:rPr>
              <a:t>Mesures d’atténuation</a:t>
            </a:r>
          </a:p>
          <a:p>
            <a:pPr lvl="1"/>
            <a:r>
              <a:rPr lang="fr-CA" sz="2400" b="0" dirty="0">
                <a:solidFill>
                  <a:schemeClr val="tx1"/>
                </a:solidFill>
                <a:cs typeface="Inter 24pt 24pt" panose="020B0604020202020204" charset="0"/>
              </a:rPr>
              <a:t>Sismographe (seuil maximal de vibration avec surveillance)</a:t>
            </a:r>
          </a:p>
          <a:p>
            <a:pPr lvl="1"/>
            <a:r>
              <a:rPr lang="fr-CA" sz="2400" b="0" dirty="0">
                <a:solidFill>
                  <a:schemeClr val="tx1"/>
                </a:solidFill>
                <a:cs typeface="Inter 24pt 24pt" panose="020B0604020202020204" charset="0"/>
              </a:rPr>
              <a:t>Excavation clôturée</a:t>
            </a:r>
          </a:p>
          <a:p>
            <a:pPr lvl="1"/>
            <a:r>
              <a:rPr lang="fr-CA" sz="2400" b="0" dirty="0">
                <a:solidFill>
                  <a:schemeClr val="tx1"/>
                </a:solidFill>
                <a:cs typeface="Inter 24pt 24pt" panose="020B0604020202020204" charset="0"/>
              </a:rPr>
              <a:t>Corridors de sécurité pour piétons/élèves</a:t>
            </a:r>
          </a:p>
        </p:txBody>
      </p:sp>
    </p:spTree>
    <p:extLst>
      <p:ext uri="{BB962C8B-B14F-4D97-AF65-F5344CB8AC3E}">
        <p14:creationId xmlns:p14="http://schemas.microsoft.com/office/powerpoint/2010/main" val="166208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AFD99-D13D-E47E-8367-086E33586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210A50-AD5D-435E-DF90-8DA3E9502CA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3999" y="322560"/>
            <a:ext cx="9447755" cy="1325563"/>
          </a:xfrm>
        </p:spPr>
        <p:txBody>
          <a:bodyPr/>
          <a:lstStyle/>
          <a:p>
            <a:r>
              <a:rPr lang="fr-CA" dirty="0"/>
              <a:t>Corridor de sécurité pour piétons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08E3C0-F44C-1C00-8EE2-026190F59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" y="1516025"/>
            <a:ext cx="7929954" cy="501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5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pour une image  11">
            <a:extLst>
              <a:ext uri="{FF2B5EF4-FFF2-40B4-BE49-F238E27FC236}">
                <a16:creationId xmlns:a16="http://schemas.microsoft.com/office/drawing/2014/main" id="{6C30607B-63D1-CAFA-9995-37634A9EA4EC}"/>
              </a:ext>
            </a:extLst>
          </p:cNvPr>
          <p:cNvPicPr>
            <a:picLocks noGrp="1" noChangeAspect="1"/>
          </p:cNvPicPr>
          <p:nvPr>
            <p:ph type="pic" sz="quarter" idx="12"/>
            <p:custDataLst>
              <p:tags r:id="rId1"/>
            </p:custDataLst>
          </p:nvPr>
        </p:nvPicPr>
        <p:blipFill>
          <a:blip r:embed="rId5"/>
          <a:srcRect l="16067" r="16067"/>
          <a:stretch>
            <a:fillRect/>
          </a:stretch>
        </p:blipFill>
        <p:spPr>
          <a:xfrm>
            <a:off x="9163878" y="3816940"/>
            <a:ext cx="2683696" cy="2637836"/>
          </a:xfrm>
          <a:prstGeom prst="roundRect">
            <a:avLst>
              <a:gd name="adj" fmla="val 11438"/>
            </a:avLst>
          </a:prstGeom>
          <a:solidFill>
            <a:srgbClr val="E8E8E8"/>
          </a:solidFill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9BBC197B-5A47-B69E-B6A4-3041A4461382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812160" y="307127"/>
            <a:ext cx="82638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+mj-lt"/>
                <a:ea typeface="Inter 24pt 24pt Black" panose="02000503000000020004" pitchFamily="2" charset="0"/>
                <a:cs typeface="+mj-cs"/>
              </a:defRPr>
            </a:lvl1pPr>
          </a:lstStyle>
          <a:p>
            <a:r>
              <a:rPr lang="fr-CA" dirty="0"/>
              <a:t>Collectes</a:t>
            </a:r>
          </a:p>
          <a:p>
            <a:r>
              <a:rPr lang="fr-CA" dirty="0"/>
              <a:t>Déchets, récupération, compost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964CE22-4FD3-2161-0F03-3F67163A311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812160" y="2365514"/>
            <a:ext cx="4969565" cy="3905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2400" dirty="0"/>
              <a:t>Maintien des horaires habituels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2400" dirty="0"/>
              <a:t>Entrepreneur sera chargé de transporter les bacs au besoin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2400" dirty="0"/>
              <a:t>Identifier vos bacs (numéro civique) pour faciliter leur retour en cas de déplacement par l’entrepreneur</a:t>
            </a:r>
          </a:p>
        </p:txBody>
      </p:sp>
    </p:spTree>
    <p:extLst>
      <p:ext uri="{BB962C8B-B14F-4D97-AF65-F5344CB8AC3E}">
        <p14:creationId xmlns:p14="http://schemas.microsoft.com/office/powerpoint/2010/main" val="2584765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91FBC-AA37-3757-0D88-F4DDC1BD5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7C9683-07FC-5FCC-6CBB-97406F1E9C3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49319" y="425573"/>
            <a:ext cx="8386009" cy="6247483"/>
          </a:xfrm>
        </p:spPr>
        <p:txBody>
          <a:bodyPr/>
          <a:lstStyle/>
          <a:p>
            <a:r>
              <a:rPr lang="fr-CA" sz="3000" dirty="0">
                <a:latin typeface="+mn-lt"/>
                <a:cs typeface="Inter 24pt 24pt" panose="020B0604020202020204" charset="0"/>
              </a:rPr>
              <a:t>Sites de recharge pour véhicules électriques</a:t>
            </a:r>
            <a:br>
              <a:rPr lang="fr-CA" sz="2400" dirty="0">
                <a:latin typeface="+mn-lt"/>
                <a:cs typeface="Inter 24pt 24pt" panose="020B0604020202020204" charset="0"/>
              </a:rPr>
            </a:br>
            <a:br>
              <a:rPr lang="fr-CA" sz="2400" dirty="0">
                <a:latin typeface="+mn-lt"/>
                <a:cs typeface="Inter 24pt 24pt" panose="020B0604020202020204" charset="0"/>
              </a:rPr>
            </a:br>
            <a:br>
              <a:rPr lang="fr-CA" sz="2400" dirty="0">
                <a:latin typeface="+mn-lt"/>
                <a:cs typeface="Inter 24pt 24pt" panose="020B0604020202020204" charset="0"/>
              </a:rPr>
            </a:br>
            <a:r>
              <a:rPr lang="fr-CA" sz="220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  <a:t>Aréna de Mascouche	</a:t>
            </a:r>
            <a: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  <a:t>	</a:t>
            </a:r>
            <a:r>
              <a:rPr lang="fr-CA" sz="220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  <a:t>Hôtel de ville</a:t>
            </a:r>
            <a:b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</a:br>
            <a: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  <a:t>840, Rue Brien			3034, chemin Sainte-Marie</a:t>
            </a:r>
            <a:br>
              <a:rPr lang="fr-CA" sz="220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</a:br>
            <a:br>
              <a:rPr lang="fr-CA" sz="220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</a:br>
            <a:r>
              <a:rPr lang="fr-CA" sz="220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  <a:t>Chalet du parc métropolitain	Parc du Grand-Coteau</a:t>
            </a:r>
            <a:b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</a:br>
            <a: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  <a:t>2 205, chemin Sainte-Marie</a:t>
            </a:r>
            <a:br>
              <a:rPr lang="fr-CA" sz="2200" b="0" dirty="0">
                <a:solidFill>
                  <a:schemeClr val="tx1"/>
                </a:solidFill>
                <a:cs typeface="Inter 24pt 24pt" panose="020B0604020202020204" charset="0"/>
              </a:rPr>
            </a:br>
            <a:b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</a:br>
            <a:r>
              <a:rPr lang="fr-CA" sz="220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  <a:t>Bibliothèque Bernard-Patenaude</a:t>
            </a:r>
            <a:b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</a:br>
            <a: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  <a:t>3015, avenue des Ancêtres</a:t>
            </a:r>
            <a:b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</a:br>
            <a:b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</a:br>
            <a:r>
              <a:rPr lang="fr-CA" sz="220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  <a:t>Centre sportif René-Lévesque</a:t>
            </a:r>
            <a:b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</a:br>
            <a: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  <a:t>2936, rue Dupras</a:t>
            </a:r>
            <a:b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</a:br>
            <a:b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</a:br>
            <a:r>
              <a:rPr lang="fr-CA" sz="220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  <a:t>Garage municipal</a:t>
            </a:r>
            <a:b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</a:br>
            <a: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  <a:t>3394, chemin Sainte-Marie</a:t>
            </a:r>
            <a:b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</a:br>
            <a: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  <a:t>*Entente préalable requise : </a:t>
            </a:r>
            <a:b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</a:br>
            <a:r>
              <a:rPr lang="fr-CA" sz="2200" b="0" dirty="0">
                <a:solidFill>
                  <a:schemeClr val="tx1"/>
                </a:solidFill>
                <a:latin typeface="+mn-lt"/>
                <a:cs typeface="Inter 24pt 24pt" panose="020B0604020202020204" charset="0"/>
              </a:rPr>
              <a:t>450 474-4133, poste 4100</a:t>
            </a:r>
            <a:br>
              <a:rPr lang="fr-CA" sz="2200" dirty="0">
                <a:latin typeface="Inter 24pt 24pt" panose="020B0604020202020204" charset="0"/>
                <a:cs typeface="Inter 24pt 24pt" panose="020B0604020202020204" charset="0"/>
              </a:rPr>
            </a:br>
            <a:endParaRPr lang="fr-CA" sz="2200" dirty="0">
              <a:latin typeface="Inter 24pt 24pt" panose="020B0604020202020204" charset="0"/>
              <a:cs typeface="Inter 24pt 24pt" panose="020B0604020202020204" charset="0"/>
            </a:endParaRPr>
          </a:p>
        </p:txBody>
      </p:sp>
      <p:pic>
        <p:nvPicPr>
          <p:cNvPr id="8" name="Espace réservé pour une image  7">
            <a:extLst>
              <a:ext uri="{FF2B5EF4-FFF2-40B4-BE49-F238E27FC236}">
                <a16:creationId xmlns:a16="http://schemas.microsoft.com/office/drawing/2014/main" id="{317C8AF9-597B-2482-211F-42082DB9FD4B}"/>
              </a:ext>
            </a:extLst>
          </p:cNvPr>
          <p:cNvPicPr>
            <a:picLocks noGrp="1" noChangeAspect="1"/>
          </p:cNvPicPr>
          <p:nvPr>
            <p:ph type="pic" sz="quarter" idx="12"/>
            <p:custDataLst>
              <p:tags r:id="rId2"/>
            </p:custDataLst>
          </p:nvPr>
        </p:nvPicPr>
        <p:blipFill>
          <a:blip r:embed="rId4"/>
          <a:srcRect l="11845" r="11845"/>
          <a:stretch>
            <a:fillRect/>
          </a:stretch>
        </p:blipFill>
        <p:spPr>
          <a:xfrm>
            <a:off x="8392636" y="3212432"/>
            <a:ext cx="3051095" cy="2998957"/>
          </a:xfrm>
          <a:prstGeom prst="roundRect">
            <a:avLst>
              <a:gd name="adj" fmla="val 11438"/>
            </a:avLst>
          </a:prstGeom>
          <a:solidFill>
            <a:srgbClr val="E8E8E8"/>
          </a:solidFill>
        </p:spPr>
      </p:pic>
    </p:spTree>
    <p:extLst>
      <p:ext uri="{BB962C8B-B14F-4D97-AF65-F5344CB8AC3E}">
        <p14:creationId xmlns:p14="http://schemas.microsoft.com/office/powerpoint/2010/main" val="40427419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E8DE91-055D-C9EC-CF54-B216F5AFE26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Communications durant les travaux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F137C2-C86C-6FAE-8DC3-D9E61C54835B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670688" y="4088172"/>
            <a:ext cx="2333305" cy="823912"/>
          </a:xfrm>
        </p:spPr>
        <p:txBody>
          <a:bodyPr/>
          <a:lstStyle/>
          <a:p>
            <a:r>
              <a:rPr lang="fr-CA" dirty="0"/>
              <a:t>Service du génie (Info-travaux)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DBDF7E-243B-0836-DF18-D6185BDA06D0}"/>
              </a:ext>
            </a:extLst>
          </p:cNvPr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2099648" y="5031355"/>
            <a:ext cx="3475383" cy="892979"/>
          </a:xfrm>
        </p:spPr>
        <p:txBody>
          <a:bodyPr>
            <a:noAutofit/>
          </a:bodyPr>
          <a:lstStyle/>
          <a:p>
            <a:r>
              <a:rPr lang="fr-CA" sz="2000" dirty="0"/>
              <a:t>450 474-4133 poste 8000</a:t>
            </a:r>
          </a:p>
          <a:p>
            <a:r>
              <a:rPr lang="fr-CA" sz="2000" dirty="0">
                <a:hlinkClick r:id="rId9"/>
              </a:rPr>
              <a:t>genie@mascouche.ca</a:t>
            </a:r>
            <a:r>
              <a:rPr lang="fr-CA" sz="2000" dirty="0"/>
              <a:t> </a:t>
            </a:r>
          </a:p>
        </p:txBody>
      </p:sp>
      <p:pic>
        <p:nvPicPr>
          <p:cNvPr id="16" name="Espace réservé pour une image  15" descr="Homme ouvrier du bâtiment contour">
            <a:extLst>
              <a:ext uri="{FF2B5EF4-FFF2-40B4-BE49-F238E27FC236}">
                <a16:creationId xmlns:a16="http://schemas.microsoft.com/office/drawing/2014/main" id="{588575EE-A973-0AC8-156D-EB1AB1CCA1E8}"/>
              </a:ext>
            </a:extLst>
          </p:cNvPr>
          <p:cNvPicPr>
            <a:picLocks noGrp="1" noChangeAspect="1"/>
          </p:cNvPicPr>
          <p:nvPr>
            <p:ph type="pic" sz="quarter" idx="11"/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027345" y="2366047"/>
            <a:ext cx="1620000" cy="1620000"/>
          </a:xfr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43EFF0F-00C2-4200-EA89-9FBD52293CF2}"/>
              </a:ext>
            </a:extLst>
          </p:cNvPr>
          <p:cNvSpPr>
            <a:spLocks noGrp="1"/>
          </p:cNvSpPr>
          <p:nvPr>
            <p:ph type="body" idx="19"/>
            <p:custDataLst>
              <p:tags r:id="rId5"/>
            </p:custDataLst>
          </p:nvPr>
        </p:nvSpPr>
        <p:spPr>
          <a:xfrm>
            <a:off x="5795594" y="4088172"/>
            <a:ext cx="4829336" cy="823912"/>
          </a:xfrm>
        </p:spPr>
        <p:txBody>
          <a:bodyPr/>
          <a:lstStyle/>
          <a:p>
            <a:r>
              <a:rPr lang="fr-CA" dirty="0"/>
              <a:t>Service du greffe </a:t>
            </a:r>
          </a:p>
          <a:p>
            <a:r>
              <a:rPr lang="fr-CA" dirty="0"/>
              <a:t>(réclamation pour bris de matériel)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D8BCE1D9-F51C-2C91-F3DA-3595FAF42331}"/>
              </a:ext>
            </a:extLst>
          </p:cNvPr>
          <p:cNvSpPr>
            <a:spLocks noGrp="1"/>
          </p:cNvSpPr>
          <p:nvPr>
            <p:ph sz="half" idx="20"/>
            <p:custDataLst>
              <p:tags r:id="rId6"/>
            </p:custDataLst>
          </p:nvPr>
        </p:nvSpPr>
        <p:spPr>
          <a:xfrm>
            <a:off x="6252794" y="5014209"/>
            <a:ext cx="3914936" cy="892979"/>
          </a:xfrm>
        </p:spPr>
        <p:txBody>
          <a:bodyPr>
            <a:noAutofit/>
          </a:bodyPr>
          <a:lstStyle/>
          <a:p>
            <a:r>
              <a:rPr lang="fr-CA" sz="2000" dirty="0"/>
              <a:t>mascouche.ca/</a:t>
            </a:r>
            <a:r>
              <a:rPr lang="fr-CA" sz="2000" dirty="0" err="1"/>
              <a:t>reclamation</a:t>
            </a:r>
            <a:r>
              <a:rPr lang="fr-CA" sz="2000" dirty="0"/>
              <a:t> </a:t>
            </a:r>
          </a:p>
          <a:p>
            <a:r>
              <a:rPr lang="fr-CA" sz="2000" dirty="0"/>
              <a:t>450 474-4133 poste 9000</a:t>
            </a:r>
          </a:p>
          <a:p>
            <a:r>
              <a:rPr lang="fr-CA" sz="2000" dirty="0">
                <a:hlinkClick r:id="rId11"/>
              </a:rPr>
              <a:t>greffe@mascouche.ca</a:t>
            </a:r>
            <a:r>
              <a:rPr lang="fr-CA" sz="2000" dirty="0"/>
              <a:t> </a:t>
            </a:r>
          </a:p>
        </p:txBody>
      </p:sp>
      <p:pic>
        <p:nvPicPr>
          <p:cNvPr id="18" name="Espace réservé pour une image  17" descr="Poids inégaux contour">
            <a:extLst>
              <a:ext uri="{FF2B5EF4-FFF2-40B4-BE49-F238E27FC236}">
                <a16:creationId xmlns:a16="http://schemas.microsoft.com/office/drawing/2014/main" id="{0A0B2C6F-9737-A594-5D8B-4F5D657AA258}"/>
              </a:ext>
            </a:extLst>
          </p:cNvPr>
          <p:cNvPicPr>
            <a:picLocks noGrp="1" noChangeAspect="1"/>
          </p:cNvPicPr>
          <p:nvPr>
            <p:ph type="pic" sz="quarter" idx="25"/>
            <p:custDataLst>
              <p:tags r:id="rId7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400262" y="2366047"/>
            <a:ext cx="1620000" cy="1620000"/>
          </a:xfrm>
        </p:spPr>
      </p:pic>
    </p:spTree>
    <p:extLst>
      <p:ext uri="{BB962C8B-B14F-4D97-AF65-F5344CB8AC3E}">
        <p14:creationId xmlns:p14="http://schemas.microsoft.com/office/powerpoint/2010/main" val="28021974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F2140-B849-5486-A4C6-817A5D277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61731-0FF6-AC99-93FF-1E7A1481CA11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58349" y="298174"/>
            <a:ext cx="9024694" cy="1665880"/>
          </a:xfrm>
        </p:spPr>
        <p:txBody>
          <a:bodyPr>
            <a:normAutofit/>
          </a:bodyPr>
          <a:lstStyle/>
          <a:p>
            <a:pPr algn="l"/>
            <a:r>
              <a:rPr lang="fr-CA" dirty="0"/>
              <a:t>Suivi aux citoyens</a:t>
            </a:r>
            <a:endParaRPr lang="fr-CA" sz="6000" noProof="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5984522-09AD-0E9C-B096-F3EFC985B14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58349" y="2584484"/>
            <a:ext cx="931873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b="1" dirty="0">
                <a:latin typeface="Inter 24pt 24pt" panose="020B0604020202020204" charset="0"/>
                <a:cs typeface="Inter 24pt 24pt" panose="020B0604020202020204" charset="0"/>
              </a:rPr>
              <a:t>Lettre d’avis de travaux </a:t>
            </a:r>
            <a:r>
              <a:rPr lang="fr-CA" sz="2400" dirty="0">
                <a:latin typeface="Inter 24pt 24pt" panose="020B0604020202020204" charset="0"/>
                <a:cs typeface="Inter 24pt 24pt" panose="020B0604020202020204" charset="0"/>
              </a:rPr>
              <a:t>: 	</a:t>
            </a:r>
            <a:r>
              <a:rPr lang="fr-CA" sz="2400">
                <a:latin typeface="Inter 24pt 24pt" panose="020B0604020202020204" charset="0"/>
                <a:cs typeface="Inter 24pt 24pt" panose="020B0604020202020204" charset="0"/>
              </a:rPr>
              <a:t>	10 </a:t>
            </a:r>
            <a:r>
              <a:rPr lang="fr-CA" sz="2400" dirty="0">
                <a:latin typeface="Inter 24pt 24pt" panose="020B0604020202020204" charset="0"/>
                <a:cs typeface="Inter 24pt 24pt" panose="020B0604020202020204" charset="0"/>
              </a:rPr>
              <a:t>jours avant le début 						des travaux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A" sz="2400" dirty="0">
              <a:latin typeface="Inter 24pt 24pt" panose="020B0604020202020204" charset="0"/>
              <a:cs typeface="Inter 24pt 24pt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b="1" dirty="0">
                <a:latin typeface="Inter 24pt 24pt" panose="020B0604020202020204" charset="0"/>
                <a:cs typeface="Inter 24pt 24pt" panose="020B0604020202020204" charset="0"/>
              </a:rPr>
              <a:t>Service du génie (Info-travaux)</a:t>
            </a:r>
            <a:r>
              <a:rPr lang="fr-CA" sz="2400" dirty="0">
                <a:latin typeface="Inter 24pt 24pt" panose="020B0604020202020204" charset="0"/>
                <a:cs typeface="Inter 24pt 24pt" panose="020B0604020202020204" charset="0"/>
              </a:rPr>
              <a:t> : 	</a:t>
            </a:r>
            <a:r>
              <a:rPr lang="fr-CA" sz="2400" u="sng" dirty="0">
                <a:latin typeface="Inter 24pt 24pt" panose="020B0604020202020204" charset="0"/>
                <a:cs typeface="Inter 24pt 24pt" panose="020B0604020202020204" charset="0"/>
              </a:rPr>
              <a:t>genie@mascouche.ca </a:t>
            </a:r>
          </a:p>
          <a:p>
            <a:r>
              <a:rPr lang="fr-CA" sz="2400" dirty="0">
                <a:latin typeface="Inter 24pt 24pt" panose="020B0604020202020204" charset="0"/>
                <a:cs typeface="Inter 24pt 24pt" panose="020B0604020202020204" charset="0"/>
              </a:rPr>
              <a:t>						450 474-4133 poste 8000</a:t>
            </a:r>
          </a:p>
        </p:txBody>
      </p:sp>
    </p:spTree>
    <p:extLst>
      <p:ext uri="{BB962C8B-B14F-4D97-AF65-F5344CB8AC3E}">
        <p14:creationId xmlns:p14="http://schemas.microsoft.com/office/powerpoint/2010/main" val="21316818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0A78C-662B-B1EA-A922-85CEE4D15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7FAB7F-B9BF-9B7E-4D30-3B18B8C133F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fr-CA" dirty="0"/>
              <a:t>Période de questions</a:t>
            </a:r>
          </a:p>
        </p:txBody>
      </p:sp>
    </p:spTree>
    <p:extLst>
      <p:ext uri="{BB962C8B-B14F-4D97-AF65-F5344CB8AC3E}">
        <p14:creationId xmlns:p14="http://schemas.microsoft.com/office/powerpoint/2010/main" val="12731593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8604EA-FEAE-437A-C1EC-E5B52DD62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58" y="932031"/>
            <a:ext cx="10596880" cy="804235"/>
          </a:xfrm>
        </p:spPr>
        <p:txBody>
          <a:bodyPr/>
          <a:lstStyle/>
          <a:p>
            <a:pPr algn="ctr"/>
            <a:r>
              <a:rPr lang="fr-CA" sz="4800" dirty="0"/>
              <a:t>Rappel important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F440FB-B783-F1BD-4D96-4E8F190D6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59449" y="4525104"/>
            <a:ext cx="2129425" cy="1400865"/>
          </a:xfrm>
        </p:spPr>
        <p:txBody>
          <a:bodyPr/>
          <a:lstStyle/>
          <a:p>
            <a:r>
              <a:rPr lang="fr-CA" b="1" dirty="0"/>
              <a:t>Poser une question par écrit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E75BE39-B9F6-A0BB-B3F5-BFC4BDF96C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53" r="80117"/>
          <a:stretch>
            <a:fillRect/>
          </a:stretch>
        </p:blipFill>
        <p:spPr>
          <a:xfrm>
            <a:off x="2095500" y="2795415"/>
            <a:ext cx="1457325" cy="1267163"/>
          </a:xfrm>
          <a:prstGeom prst="roundRect">
            <a:avLst>
              <a:gd name="adj" fmla="val 11111"/>
            </a:avLst>
          </a:prstGeom>
          <a:ln w="38100" cap="rnd">
            <a:solidFill>
              <a:schemeClr val="bg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F4E4A53A-E743-0359-514D-49968CD50981}"/>
              </a:ext>
            </a:extLst>
          </p:cNvPr>
          <p:cNvSpPr txBox="1">
            <a:spLocks/>
          </p:cNvSpPr>
          <p:nvPr/>
        </p:nvSpPr>
        <p:spPr>
          <a:xfrm>
            <a:off x="8743949" y="4525104"/>
            <a:ext cx="1843675" cy="1400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Inter 24pt 24pt" panose="02000503000000020004" pitchFamily="2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>
                    <a:tint val="82000"/>
                  </a:schemeClr>
                </a:solidFill>
                <a:latin typeface="+mn-lt"/>
                <a:ea typeface="Inter 24pt 24pt" panose="02000503000000020004" pitchFamily="2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82000"/>
                  </a:schemeClr>
                </a:solidFill>
                <a:latin typeface="+mn-lt"/>
                <a:ea typeface="Inter 24pt 24pt" panose="02000503000000020004" pitchFamily="2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82000"/>
                  </a:schemeClr>
                </a:solidFill>
                <a:latin typeface="+mn-lt"/>
                <a:ea typeface="Inter 24pt 24pt" panose="02000503000000020004" pitchFamily="2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82000"/>
                  </a:schemeClr>
                </a:solidFill>
                <a:latin typeface="+mn-lt"/>
                <a:ea typeface="Inter 24pt 24pt" panose="02000503000000020004" pitchFamily="2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b="1" dirty="0"/>
              <a:t>Allumer votre micro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92E769E2-7E36-20CE-1524-8041EB8DF944}"/>
              </a:ext>
            </a:extLst>
          </p:cNvPr>
          <p:cNvSpPr txBox="1">
            <a:spLocks/>
          </p:cNvSpPr>
          <p:nvPr/>
        </p:nvSpPr>
        <p:spPr>
          <a:xfrm>
            <a:off x="5212555" y="4525104"/>
            <a:ext cx="2207713" cy="1400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Inter 24pt 24pt" panose="02000503000000020004" pitchFamily="2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>
                    <a:tint val="82000"/>
                  </a:schemeClr>
                </a:solidFill>
                <a:latin typeface="+mn-lt"/>
                <a:ea typeface="Inter 24pt 24pt" panose="02000503000000020004" pitchFamily="2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82000"/>
                  </a:schemeClr>
                </a:solidFill>
                <a:latin typeface="+mn-lt"/>
                <a:ea typeface="Inter 24pt 24pt" panose="02000503000000020004" pitchFamily="2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82000"/>
                  </a:schemeClr>
                </a:solidFill>
                <a:latin typeface="+mn-lt"/>
                <a:ea typeface="Inter 24pt 24pt" panose="02000503000000020004" pitchFamily="2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82000"/>
                  </a:schemeClr>
                </a:solidFill>
                <a:latin typeface="+mn-lt"/>
                <a:ea typeface="Inter 24pt 24pt" panose="02000503000000020004" pitchFamily="2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b="1" dirty="0"/>
              <a:t>Demander le droit de parole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0567535-E657-0C56-D9F1-E7E9C76B93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758" r="45312"/>
          <a:stretch>
            <a:fillRect/>
          </a:stretch>
        </p:blipFill>
        <p:spPr>
          <a:xfrm>
            <a:off x="5367336" y="2795415"/>
            <a:ext cx="1457325" cy="1267163"/>
          </a:xfrm>
          <a:prstGeom prst="roundRect">
            <a:avLst>
              <a:gd name="adj" fmla="val 11111"/>
            </a:avLst>
          </a:prstGeom>
          <a:ln w="38100" cap="rnd">
            <a:solidFill>
              <a:schemeClr val="bg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13C0240-6471-E5D4-0529-75D8E09990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792" r="387"/>
          <a:stretch>
            <a:fillRect/>
          </a:stretch>
        </p:blipFill>
        <p:spPr>
          <a:xfrm>
            <a:off x="8939504" y="2825537"/>
            <a:ext cx="1285875" cy="1267163"/>
          </a:xfrm>
          <a:prstGeom prst="roundRect">
            <a:avLst>
              <a:gd name="adj" fmla="val 11111"/>
            </a:avLst>
          </a:prstGeom>
          <a:ln w="38100" cap="rnd">
            <a:solidFill>
              <a:schemeClr val="bg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</p:spPr>
      </p:pic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7E40204F-6AD1-BB44-2CA2-1119B6AC1968}"/>
              </a:ext>
            </a:extLst>
          </p:cNvPr>
          <p:cNvSpPr txBox="1">
            <a:spLocks/>
          </p:cNvSpPr>
          <p:nvPr/>
        </p:nvSpPr>
        <p:spPr>
          <a:xfrm>
            <a:off x="3888874" y="1901842"/>
            <a:ext cx="4660107" cy="1400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Inter 24pt 24pt" panose="02000503000000020004" pitchFamily="2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>
                    <a:tint val="82000"/>
                  </a:schemeClr>
                </a:solidFill>
                <a:latin typeface="+mn-lt"/>
                <a:ea typeface="Inter 24pt 24pt" panose="02000503000000020004" pitchFamily="2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tint val="82000"/>
                  </a:schemeClr>
                </a:solidFill>
                <a:latin typeface="+mn-lt"/>
                <a:ea typeface="Inter 24pt 24pt" panose="02000503000000020004" pitchFamily="2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82000"/>
                  </a:schemeClr>
                </a:solidFill>
                <a:latin typeface="+mn-lt"/>
                <a:ea typeface="Inter 24pt 24pt" panose="02000503000000020004" pitchFamily="2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tint val="82000"/>
                  </a:schemeClr>
                </a:solidFill>
                <a:latin typeface="+mn-lt"/>
                <a:ea typeface="Inter 24pt 24pt" panose="02000503000000020004" pitchFamily="2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600" b="1" dirty="0"/>
              <a:t>Veuillez bien repérer les icônes suivants :</a:t>
            </a:r>
          </a:p>
        </p:txBody>
      </p:sp>
      <p:pic>
        <p:nvPicPr>
          <p:cNvPr id="18" name="Graphique 17" descr="Cursor avec un remplissage uni">
            <a:extLst>
              <a:ext uri="{FF2B5EF4-FFF2-40B4-BE49-F238E27FC236}">
                <a16:creationId xmlns:a16="http://schemas.microsoft.com/office/drawing/2014/main" id="{F874FE56-063C-26FB-ABB3-B6267421E0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7918" y="3810000"/>
            <a:ext cx="565400" cy="565400"/>
          </a:xfrm>
          <a:prstGeom prst="rect">
            <a:avLst/>
          </a:prstGeom>
        </p:spPr>
      </p:pic>
      <p:pic>
        <p:nvPicPr>
          <p:cNvPr id="19" name="Graphique 18" descr="Cursor avec un remplissage uni">
            <a:extLst>
              <a:ext uri="{FF2B5EF4-FFF2-40B4-BE49-F238E27FC236}">
                <a16:creationId xmlns:a16="http://schemas.microsoft.com/office/drawing/2014/main" id="{78B5D739-545D-028B-D139-E93654F58A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33433" y="3779878"/>
            <a:ext cx="565400" cy="565400"/>
          </a:xfrm>
          <a:prstGeom prst="rect">
            <a:avLst/>
          </a:prstGeom>
        </p:spPr>
      </p:pic>
      <p:pic>
        <p:nvPicPr>
          <p:cNvPr id="20" name="Graphique 19" descr="Cursor avec un remplissage uni">
            <a:extLst>
              <a:ext uri="{FF2B5EF4-FFF2-40B4-BE49-F238E27FC236}">
                <a16:creationId xmlns:a16="http://schemas.microsoft.com/office/drawing/2014/main" id="{932AD8EE-91C5-148E-1A55-F318D43C4D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13800" y="3743502"/>
            <a:ext cx="565400" cy="56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417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41CFC8-5EC8-B160-FEA4-E124462E791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Conditions de succès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EBAC5A-AD0F-D343-3767-5B98E52408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14000" y="1874500"/>
            <a:ext cx="8926645" cy="4569500"/>
          </a:xfrm>
        </p:spPr>
        <p:txBody>
          <a:bodyPr>
            <a:normAutofit fontScale="92500" lnSpcReduction="20000"/>
          </a:bodyPr>
          <a:lstStyle/>
          <a:p>
            <a:r>
              <a:rPr lang="fr-CA" sz="2400" dirty="0"/>
              <a:t>Durée : 30 minutes</a:t>
            </a:r>
          </a:p>
          <a:p>
            <a:r>
              <a:rPr lang="fr-CA" sz="2400" dirty="0"/>
              <a:t>1 personne à la fois (levez la main ✋ pour poser une question)</a:t>
            </a:r>
          </a:p>
          <a:p>
            <a:r>
              <a:rPr lang="fr-CA" sz="2400" dirty="0"/>
              <a:t>Présentez-vous avant de prendre la parole</a:t>
            </a:r>
          </a:p>
          <a:p>
            <a:r>
              <a:rPr lang="fr-CA" sz="2400" dirty="0"/>
              <a:t>Posez vos questions avec respect</a:t>
            </a:r>
          </a:p>
          <a:p>
            <a:pPr marL="0" indent="0">
              <a:buNone/>
            </a:pPr>
            <a:endParaRPr lang="fr-CA" sz="2400" dirty="0"/>
          </a:p>
          <a:p>
            <a:pPr marL="0" indent="0">
              <a:buNone/>
            </a:pPr>
            <a:r>
              <a:rPr lang="fr-CA" sz="2400" dirty="0"/>
              <a:t>Les questions doivent concerner la présentation de ce soir. </a:t>
            </a:r>
          </a:p>
          <a:p>
            <a:pPr marL="0" indent="0">
              <a:buNone/>
            </a:pPr>
            <a:endParaRPr lang="fr-CA" sz="2400" dirty="0"/>
          </a:p>
          <a:p>
            <a:pPr marL="0" indent="0">
              <a:lnSpc>
                <a:spcPct val="120000"/>
              </a:lnSpc>
              <a:buNone/>
            </a:pPr>
            <a:r>
              <a:rPr lang="fr-CA" sz="2400" dirty="0"/>
              <a:t>Les questions spécifiques à votre propriété doivent être adressées à Info-travaux au 450 474-4133 poste 8000.</a:t>
            </a:r>
          </a:p>
          <a:p>
            <a:pPr marL="0" indent="0">
              <a:buNone/>
            </a:pPr>
            <a:endParaRPr lang="fr-CA" sz="2400" dirty="0"/>
          </a:p>
          <a:p>
            <a:pPr marL="0" indent="0" algn="ctr">
              <a:buNone/>
            </a:pPr>
            <a:r>
              <a:rPr lang="fr-CA" sz="2600" b="1" dirty="0">
                <a:solidFill>
                  <a:schemeClr val="accent1"/>
                </a:solidFill>
              </a:rPr>
              <a:t>Merci de votre collaboration! </a:t>
            </a:r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76081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CF7AB-A224-1FFF-C303-85A7FD4BF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F0656455-15B5-B34C-6B44-A81DB23943F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17831" y="0"/>
            <a:ext cx="8505754" cy="1520134"/>
          </a:xfrm>
        </p:spPr>
        <p:txBody>
          <a:bodyPr/>
          <a:lstStyle/>
          <a:p>
            <a:r>
              <a:rPr lang="fr-CA" dirty="0"/>
              <a:t>Présentation des intervenants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D2D19F5-57A6-2148-2680-FBBE13DA0EA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17831" y="2004391"/>
            <a:ext cx="8832646" cy="4413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CA" sz="2400" b="1" dirty="0"/>
              <a:t>Anny Mailloux</a:t>
            </a:r>
            <a:r>
              <a:rPr lang="fr-CA" sz="2400" dirty="0"/>
              <a:t>, conseillère municipale, district 3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CA" sz="2400" b="1" dirty="0"/>
              <a:t>Divine Lutete Khonde, </a:t>
            </a:r>
            <a:r>
              <a:rPr lang="fr-CA" sz="2400" dirty="0"/>
              <a:t>chargée de projet, Service de l’environnement et gestion des actifs (parc)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CA" sz="2400" b="1" dirty="0"/>
              <a:t>Philippe Lalonde</a:t>
            </a:r>
            <a:r>
              <a:rPr lang="fr-CA" sz="2400" dirty="0"/>
              <a:t>, ing., chargé de projet, Service du génie et bureau de projets</a:t>
            </a:r>
          </a:p>
          <a:p>
            <a:pPr>
              <a:lnSpc>
                <a:spcPct val="200000"/>
              </a:lnSpc>
            </a:pPr>
            <a:endParaRPr lang="fr-CA" sz="2400" dirty="0"/>
          </a:p>
        </p:txBody>
      </p:sp>
    </p:spTree>
    <p:extLst>
      <p:ext uri="{BB962C8B-B14F-4D97-AF65-F5344CB8AC3E}">
        <p14:creationId xmlns:p14="http://schemas.microsoft.com/office/powerpoint/2010/main" val="547129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CFEE75-BB68-6278-E043-E156A1C2E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1456" y="4631648"/>
            <a:ext cx="5718662" cy="191275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CA" sz="2400" dirty="0">
                <a:solidFill>
                  <a:schemeClr val="tx2"/>
                </a:solidFill>
              </a:rPr>
              <a:t>Anny Mailloux</a:t>
            </a:r>
            <a:br>
              <a:rPr lang="fr-CA" sz="2400" dirty="0">
                <a:solidFill>
                  <a:schemeClr val="tx2"/>
                </a:solidFill>
              </a:rPr>
            </a:br>
            <a:r>
              <a:rPr lang="fr-CA" sz="2400" b="0" dirty="0">
                <a:solidFill>
                  <a:schemeClr val="tx2"/>
                </a:solidFill>
              </a:rPr>
              <a:t>conseillère municipale, district 3</a:t>
            </a:r>
            <a:br>
              <a:rPr lang="fr-CA" sz="2400" b="0" dirty="0">
                <a:solidFill>
                  <a:schemeClr val="tx2"/>
                </a:solidFill>
              </a:rPr>
            </a:br>
            <a:br>
              <a:rPr lang="fr-CA" sz="2400" b="0">
                <a:solidFill>
                  <a:schemeClr val="tx2"/>
                </a:solidFill>
              </a:rPr>
            </a:br>
            <a:r>
              <a:rPr lang="fr-CA" sz="2000" b="0">
                <a:solidFill>
                  <a:schemeClr val="tx2"/>
                </a:solidFill>
              </a:rPr>
              <a:t>514 886-5709</a:t>
            </a:r>
            <a:br>
              <a:rPr lang="fr-CA" sz="2000" b="0" dirty="0">
                <a:solidFill>
                  <a:schemeClr val="tx2"/>
                </a:solidFill>
              </a:rPr>
            </a:br>
            <a:r>
              <a:rPr lang="fr-CA" sz="2000" b="0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annymailloux@mascouche.ca</a:t>
            </a:r>
            <a:br>
              <a:rPr lang="fr-CA" sz="2000" dirty="0">
                <a:solidFill>
                  <a:schemeClr val="tx2"/>
                </a:solidFill>
              </a:rPr>
            </a:br>
            <a:r>
              <a:rPr lang="fr-CA" sz="24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7" name="Espace réservé pour une image  6">
            <a:extLst>
              <a:ext uri="{FF2B5EF4-FFF2-40B4-BE49-F238E27FC236}">
                <a16:creationId xmlns:a16="http://schemas.microsoft.com/office/drawing/2014/main" id="{CA7A7F71-A5FF-3F9C-FD19-FEF6F1719FD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7338" r="7338"/>
          <a:stretch>
            <a:fillRect/>
          </a:stretch>
        </p:blipFill>
        <p:spPr>
          <a:xfrm>
            <a:off x="4161456" y="457200"/>
            <a:ext cx="4992483" cy="3901227"/>
          </a:xfrm>
          <a:prstGeom prst="roundRect">
            <a:avLst>
              <a:gd name="adj" fmla="val 9030"/>
            </a:avLst>
          </a:prstGeom>
          <a:solidFill>
            <a:srgbClr val="E8E8E8"/>
          </a:solidFill>
        </p:spPr>
      </p:pic>
    </p:spTree>
    <p:extLst>
      <p:ext uri="{BB962C8B-B14F-4D97-AF65-F5344CB8AC3E}">
        <p14:creationId xmlns:p14="http://schemas.microsoft.com/office/powerpoint/2010/main" val="3218433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F19E43-4669-69CA-B8E9-02F991FE392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fr-CA" dirty="0"/>
              <a:t>Travaux | Parc de la Source</a:t>
            </a:r>
          </a:p>
        </p:txBody>
      </p:sp>
    </p:spTree>
    <p:extLst>
      <p:ext uri="{BB962C8B-B14F-4D97-AF65-F5344CB8AC3E}">
        <p14:creationId xmlns:p14="http://schemas.microsoft.com/office/powerpoint/2010/main" val="1000185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BACD7D-7A98-74C9-7EA2-E71E28838218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74051" y="0"/>
            <a:ext cx="10843897" cy="186931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CA" sz="4000" dirty="0"/>
              <a:t>Parc de la Source</a:t>
            </a:r>
            <a:br>
              <a:rPr lang="fr-CA" sz="4000" dirty="0"/>
            </a:br>
            <a:r>
              <a:rPr lang="fr-CA" sz="4000" dirty="0"/>
              <a:t>Nature et échéancier des travaux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7F37746-8FCB-20F8-0E97-C3EAE079842C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674051" y="2160270"/>
            <a:ext cx="9294897" cy="4274819"/>
          </a:xfrm>
        </p:spPr>
        <p:txBody>
          <a:bodyPr>
            <a:no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CA" sz="2100" dirty="0"/>
              <a:t>Réfection complète du parc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CA" sz="2100" dirty="0"/>
              <a:t>Installation de nouveaux modules de jeux et d’un parcours d’hébertisme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CA" sz="2100" dirty="0"/>
              <a:t>Réaménagement du plateau en gazon pour les bandes temporaires de la patinoire en hiver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CA" sz="2100" dirty="0"/>
              <a:t>Aménagement de 2 terrains de mini-soccer en gazon naturel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CA" sz="2100" dirty="0"/>
              <a:t>Aménagement d’ouvrages pour la gestion des eaux pluviales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CA" sz="2100" dirty="0"/>
              <a:t>Aménagement paysager et ajout de mobiliers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CA" sz="2100" dirty="0"/>
              <a:t>Échéancier : ± mai à septembre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CA" sz="2100" dirty="0"/>
              <a:t>Investissement : ± 1.5 M$</a:t>
            </a:r>
          </a:p>
        </p:txBody>
      </p:sp>
    </p:spTree>
    <p:extLst>
      <p:ext uri="{BB962C8B-B14F-4D97-AF65-F5344CB8AC3E}">
        <p14:creationId xmlns:p14="http://schemas.microsoft.com/office/powerpoint/2010/main" val="4192687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96FBC44-02A5-B3A4-E3F3-E2F31AEDE6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/>
          <a:srcRect l="-5834" t="1108" r="9584" b="-1199"/>
          <a:stretch>
            <a:fillRect/>
          </a:stretch>
        </p:blipFill>
        <p:spPr>
          <a:xfrm>
            <a:off x="2325757" y="1214755"/>
            <a:ext cx="8139835" cy="5477163"/>
          </a:xfrm>
          <a:prstGeom prst="rect">
            <a:avLst/>
          </a:prstGeom>
        </p:spPr>
      </p:pic>
      <p:sp>
        <p:nvSpPr>
          <p:cNvPr id="4" name="Titre 4">
            <a:extLst>
              <a:ext uri="{FF2B5EF4-FFF2-40B4-BE49-F238E27FC236}">
                <a16:creationId xmlns:a16="http://schemas.microsoft.com/office/drawing/2014/main" id="{64A7210A-ED14-5DD3-F566-6DD07107A37A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1008" y="166082"/>
            <a:ext cx="8510544" cy="1325563"/>
          </a:xfrm>
        </p:spPr>
        <p:txBody>
          <a:bodyPr/>
          <a:lstStyle/>
          <a:p>
            <a:r>
              <a:rPr lang="fr-CA" dirty="0"/>
              <a:t>Parc de la Source</a:t>
            </a:r>
            <a:br>
              <a:rPr lang="fr-CA" dirty="0"/>
            </a:br>
            <a:r>
              <a:rPr lang="fr-CA" dirty="0"/>
              <a:t>Détails des travaux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E5210E3-ACCD-0CE6-B301-0BB883D5BCA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62522" y="1857907"/>
            <a:ext cx="21983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Nouvelles aires de jeux avec modules et balançoires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D9A2C16-7132-A721-FCAB-711FAC121D5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37453" y="3798416"/>
            <a:ext cx="2279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Noues pour la gestion des eaux pluviales aux bordures du parc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1928CFA-430A-2A9F-BE80-4C115E1452E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0201451" y="3294953"/>
            <a:ext cx="1552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A" dirty="0"/>
              <a:t>Débarcadère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235D19E-6D16-EADA-3B43-24ADF5C151F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60454" y="3018411"/>
            <a:ext cx="2131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2 mini-terrains de soccer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CE50F1E-D838-A85E-DAC5-2CEB88C8493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157423" y="4105609"/>
            <a:ext cx="15963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A" dirty="0"/>
              <a:t>Zone patinoire en hiver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27425ED-2542-0D2E-C4FD-7813C717281F}"/>
              </a:ext>
            </a:extLst>
          </p:cNvPr>
          <p:cNvCxnSpPr>
            <a:cxnSpLocks/>
            <a:stCxn id="5" idx="3"/>
          </p:cNvCxnSpPr>
          <p:nvPr>
            <p:custDataLst>
              <p:tags r:id="rId8"/>
            </p:custDataLst>
          </p:nvPr>
        </p:nvCxnSpPr>
        <p:spPr>
          <a:xfrm>
            <a:off x="2860894" y="2319572"/>
            <a:ext cx="1213139" cy="813653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DA5472B-9727-19D0-ACA6-B21ECE450AD3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2693001" y="3305573"/>
            <a:ext cx="2593785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6EC10C47-0CCF-51B2-3197-5CB1A759D4E2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2435087" y="4117219"/>
            <a:ext cx="1346257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8379C547-CA56-6B89-A197-FC95FA51716C}"/>
              </a:ext>
            </a:extLst>
          </p:cNvPr>
          <p:cNvCxnSpPr>
            <a:cxnSpLocks/>
            <a:stCxn id="7" idx="1"/>
          </p:cNvCxnSpPr>
          <p:nvPr>
            <p:custDataLst>
              <p:tags r:id="rId11"/>
            </p:custDataLst>
          </p:nvPr>
        </p:nvCxnSpPr>
        <p:spPr>
          <a:xfrm flipH="1">
            <a:off x="9178724" y="3479619"/>
            <a:ext cx="1022727" cy="813203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0E52EBB-E9D3-F704-DC3A-EB2351CDFF47}"/>
              </a:ext>
            </a:extLst>
          </p:cNvPr>
          <p:cNvCxnSpPr>
            <a:cxnSpLocks/>
          </p:cNvCxnSpPr>
          <p:nvPr>
            <p:custDataLst>
              <p:tags r:id="rId12"/>
            </p:custDataLst>
          </p:nvPr>
        </p:nvCxnSpPr>
        <p:spPr>
          <a:xfrm flipH="1">
            <a:off x="8090704" y="4567274"/>
            <a:ext cx="2221696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3711F2E8-237B-8036-AEB7-B7F9D655D599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 rot="5400000">
            <a:off x="8563188" y="2212642"/>
            <a:ext cx="1887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200" b="1" dirty="0"/>
              <a:t>Rue d’Orléans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2CDFC7F-03BA-D5E6-73D6-F63BFC4AB50D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 rot="729472">
            <a:off x="3440150" y="5631519"/>
            <a:ext cx="18876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400" b="1" dirty="0"/>
              <a:t>Avenue Chambéry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DB13800-D2A3-44C9-0013-BEE222E85FE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5335777" y="1491645"/>
            <a:ext cx="1887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600" b="1" dirty="0"/>
              <a:t>École de la Source</a:t>
            </a:r>
          </a:p>
        </p:txBody>
      </p:sp>
    </p:spTree>
    <p:extLst>
      <p:ext uri="{BB962C8B-B14F-4D97-AF65-F5344CB8AC3E}">
        <p14:creationId xmlns:p14="http://schemas.microsoft.com/office/powerpoint/2010/main" val="3198149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92505-7921-982A-D3AC-CFEC0D08C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C3C8CF-D5B4-A32C-27AD-84C1CF90D5B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3999" y="414000"/>
            <a:ext cx="10797339" cy="1325563"/>
          </a:xfrm>
        </p:spPr>
        <p:txBody>
          <a:bodyPr/>
          <a:lstStyle/>
          <a:p>
            <a:r>
              <a:rPr lang="fr-FR" dirty="0"/>
              <a:t>Impacts durant les travaux</a:t>
            </a:r>
            <a:endParaRPr lang="fr-C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80B304-4E9B-944B-2551-AE78A419860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13999" y="2088670"/>
            <a:ext cx="9127567" cy="4004017"/>
          </a:xfrm>
        </p:spPr>
        <p:txBody>
          <a:bodyPr>
            <a:noAutofit/>
          </a:bodyPr>
          <a:lstStyle/>
          <a:p>
            <a:pPr marL="342900" lvl="2" indent="-342900">
              <a:spcBef>
                <a:spcPts val="1200"/>
              </a:spcBef>
              <a:buClr>
                <a:srgbClr val="555A5B"/>
              </a:buClr>
            </a:pPr>
            <a:r>
              <a:rPr lang="fr-CA" sz="2400" dirty="0">
                <a:ea typeface="Calibri" panose="020F0502020204030204" pitchFamily="34" charset="0"/>
                <a:cs typeface="Inter 24pt 24pt" panose="020B0604020202020204" charset="0"/>
              </a:rPr>
              <a:t>Fermeture complète du parc pour des raisons de sécurité</a:t>
            </a:r>
          </a:p>
          <a:p>
            <a:pPr marL="342900" lvl="2" indent="-342900">
              <a:spcBef>
                <a:spcPts val="1200"/>
              </a:spcBef>
              <a:buClr>
                <a:srgbClr val="555A5B"/>
              </a:buClr>
            </a:pPr>
            <a:r>
              <a:rPr lang="fr-CA" sz="2400" dirty="0">
                <a:ea typeface="Calibri" panose="020F0502020204030204" pitchFamily="34" charset="0"/>
                <a:cs typeface="Inter 24pt 24pt" panose="020B0604020202020204" charset="0"/>
              </a:rPr>
              <a:t>Présence de machinerie lourde</a:t>
            </a:r>
          </a:p>
          <a:p>
            <a:pPr marL="342900" lvl="2" indent="-342900">
              <a:lnSpc>
                <a:spcPct val="110000"/>
              </a:lnSpc>
              <a:spcBef>
                <a:spcPts val="1200"/>
              </a:spcBef>
              <a:buClr>
                <a:srgbClr val="555A5B"/>
              </a:buClr>
            </a:pPr>
            <a:r>
              <a:rPr lang="fr-CA" sz="2400" dirty="0">
                <a:ea typeface="Calibri" panose="020F0502020204030204" pitchFamily="34" charset="0"/>
                <a:cs typeface="Inter 24pt 24pt" panose="020B0604020202020204" charset="0"/>
              </a:rPr>
              <a:t>Augmentation temporaire de la circulation de camions sur la </a:t>
            </a:r>
            <a:r>
              <a:rPr lang="fr-CA" sz="2400">
                <a:ea typeface="Calibri" panose="020F0502020204030204" pitchFamily="34" charset="0"/>
                <a:cs typeface="Inter 24pt 24pt" panose="020B0604020202020204" charset="0"/>
              </a:rPr>
              <a:t>rue d’Orléans </a:t>
            </a:r>
            <a:r>
              <a:rPr lang="fr-CA" sz="2400" dirty="0">
                <a:ea typeface="Calibri" panose="020F0502020204030204" pitchFamily="34" charset="0"/>
                <a:cs typeface="Inter 24pt 24pt" panose="020B0604020202020204" charset="0"/>
              </a:rPr>
              <a:t>et l’avenue Châteaubriant </a:t>
            </a:r>
          </a:p>
          <a:p>
            <a:pPr marL="342900" lvl="2" indent="-342900">
              <a:spcBef>
                <a:spcPts val="1200"/>
              </a:spcBef>
              <a:buClr>
                <a:srgbClr val="555A5B"/>
              </a:buClr>
            </a:pPr>
            <a:r>
              <a:rPr lang="fr-CA" sz="2400" dirty="0">
                <a:ea typeface="Calibri" panose="020F0502020204030204" pitchFamily="34" charset="0"/>
                <a:cs typeface="Inter 24pt 24pt" panose="020B0604020202020204" charset="0"/>
              </a:rPr>
              <a:t>Bruit</a:t>
            </a:r>
          </a:p>
          <a:p>
            <a:pPr marL="0" lvl="2" indent="0">
              <a:spcBef>
                <a:spcPts val="1200"/>
              </a:spcBef>
              <a:buClr>
                <a:srgbClr val="555A5B"/>
              </a:buClr>
              <a:buNone/>
            </a:pPr>
            <a:endParaRPr lang="fr-CA" sz="2400" dirty="0">
              <a:ea typeface="Calibri" panose="020F0502020204030204" pitchFamily="34" charset="0"/>
              <a:cs typeface="Inter 24pt 24pt" panose="020B0604020202020204" charset="0"/>
            </a:endParaRPr>
          </a:p>
          <a:p>
            <a:pPr marL="0" lvl="2" indent="0">
              <a:spcBef>
                <a:spcPts val="1200"/>
              </a:spcBef>
              <a:buClr>
                <a:srgbClr val="555A5B"/>
              </a:buClr>
              <a:buNone/>
            </a:pPr>
            <a:r>
              <a:rPr lang="fr-CA" sz="2400" b="1" dirty="0">
                <a:solidFill>
                  <a:schemeClr val="accent1"/>
                </a:solidFill>
                <a:ea typeface="Calibri" panose="020F0502020204030204" pitchFamily="34" charset="0"/>
                <a:cs typeface="Inter 24pt 24pt" panose="020B0604020202020204" charset="0"/>
              </a:rPr>
              <a:t>Horaire de travail  </a:t>
            </a:r>
          </a:p>
          <a:p>
            <a:pPr marL="0" lvl="2" indent="0">
              <a:spcBef>
                <a:spcPts val="1200"/>
              </a:spcBef>
              <a:buClr>
                <a:srgbClr val="555A5B"/>
              </a:buClr>
              <a:buNone/>
            </a:pPr>
            <a:r>
              <a:rPr lang="fr-CA" sz="2400" dirty="0">
                <a:ea typeface="Calibri" panose="020F0502020204030204" pitchFamily="34" charset="0"/>
                <a:cs typeface="Inter 24pt 24pt" panose="020B0604020202020204" charset="0"/>
              </a:rPr>
              <a:t>Lundi au vendredi, 7 h à 17 h</a:t>
            </a:r>
          </a:p>
        </p:txBody>
      </p:sp>
    </p:spTree>
    <p:extLst>
      <p:ext uri="{BB962C8B-B14F-4D97-AF65-F5344CB8AC3E}">
        <p14:creationId xmlns:p14="http://schemas.microsoft.com/office/powerpoint/2010/main" val="4234231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1BC4E-C2E1-E7AD-9DC8-7602DD880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3E21CC-4EF7-9FAD-B3B1-2EF7F46454B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3999" y="414000"/>
            <a:ext cx="10797339" cy="1325563"/>
          </a:xfrm>
        </p:spPr>
        <p:txBody>
          <a:bodyPr/>
          <a:lstStyle/>
          <a:p>
            <a:r>
              <a:rPr lang="fr-FR" dirty="0"/>
              <a:t>Bienfaits / avantages des travaux </a:t>
            </a:r>
            <a:br>
              <a:rPr lang="fr-FR" dirty="0"/>
            </a:br>
            <a:r>
              <a:rPr lang="fr-FR" dirty="0"/>
              <a:t>pour les utilisateurs du parc</a:t>
            </a:r>
            <a:endParaRPr lang="fr-C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C7EF53-055C-C77A-527A-3A660667652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2240981"/>
            <a:ext cx="9658350" cy="4316506"/>
          </a:xfrm>
        </p:spPr>
        <p:txBody>
          <a:bodyPr>
            <a:noAutofit/>
          </a:bodyPr>
          <a:lstStyle/>
          <a:p>
            <a:pPr lvl="1">
              <a:lnSpc>
                <a:spcPct val="150000"/>
              </a:lnSpc>
            </a:pPr>
            <a:r>
              <a:rPr lang="fr-CA" sz="2400" b="0" dirty="0">
                <a:solidFill>
                  <a:schemeClr val="tx2"/>
                </a:solidFill>
              </a:rPr>
              <a:t>Ajout de nouvelles zones de jeux pour enfants (choisies avec l’aide des élèves et du personnel de l’école)</a:t>
            </a:r>
          </a:p>
          <a:p>
            <a:pPr lvl="1">
              <a:lnSpc>
                <a:spcPct val="150000"/>
              </a:lnSpc>
            </a:pPr>
            <a:r>
              <a:rPr lang="fr-CA" sz="2400" b="0" dirty="0">
                <a:solidFill>
                  <a:schemeClr val="tx2"/>
                </a:solidFill>
              </a:rPr>
              <a:t>Amélioration de la circulation et sécurité accrue à l’entrée du parc</a:t>
            </a:r>
          </a:p>
          <a:p>
            <a:pPr lvl="1">
              <a:lnSpc>
                <a:spcPct val="150000"/>
              </a:lnSpc>
            </a:pPr>
            <a:r>
              <a:rPr lang="fr-CA" sz="2400" b="0" dirty="0">
                <a:solidFill>
                  <a:schemeClr val="tx2"/>
                </a:solidFill>
              </a:rPr>
              <a:t>Augmentation de la biodiversité urbaine</a:t>
            </a:r>
          </a:p>
          <a:p>
            <a:pPr lvl="1">
              <a:lnSpc>
                <a:spcPct val="150000"/>
              </a:lnSpc>
            </a:pPr>
            <a:r>
              <a:rPr lang="fr-CA" sz="2400" b="0" dirty="0">
                <a:solidFill>
                  <a:schemeClr val="tx2"/>
                </a:solidFill>
              </a:rPr>
              <a:t>Gestion durable des eaux pluviales</a:t>
            </a:r>
            <a:endParaRPr lang="fr-CA" sz="2400" dirty="0"/>
          </a:p>
        </p:txBody>
      </p:sp>
    </p:spTree>
    <p:extLst>
      <p:ext uri="{BB962C8B-B14F-4D97-AF65-F5344CB8AC3E}">
        <p14:creationId xmlns:p14="http://schemas.microsoft.com/office/powerpoint/2010/main" val="9043472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Mascouche">
      <a:dk1>
        <a:srgbClr val="000000"/>
      </a:dk1>
      <a:lt1>
        <a:srgbClr val="FFFFFF"/>
      </a:lt1>
      <a:dk2>
        <a:srgbClr val="282828"/>
      </a:dk2>
      <a:lt2>
        <a:srgbClr val="E8E8E8"/>
      </a:lt2>
      <a:accent1>
        <a:srgbClr val="00968F"/>
      </a:accent1>
      <a:accent2>
        <a:srgbClr val="EBF5F4"/>
      </a:accent2>
      <a:accent3>
        <a:srgbClr val="282828"/>
      </a:accent3>
      <a:accent4>
        <a:srgbClr val="B2A3F5"/>
      </a:accent4>
      <a:accent5>
        <a:srgbClr val="F69896"/>
      </a:accent5>
      <a:accent6>
        <a:srgbClr val="4EA72E"/>
      </a:accent6>
      <a:hlink>
        <a:srgbClr val="00968F"/>
      </a:hlink>
      <a:folHlink>
        <a:srgbClr val="FFFFFF"/>
      </a:folHlink>
    </a:clrScheme>
    <a:fontScheme name="Personnalisé 1">
      <a:majorFont>
        <a:latin typeface="Inter 24pt Black"/>
        <a:ea typeface=""/>
        <a:cs typeface=""/>
      </a:majorFont>
      <a:minorFont>
        <a:latin typeface="Inter 24p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8AB1CD3A152740B0639FA9C4BAE3E0" ma:contentTypeVersion="3" ma:contentTypeDescription="Crée un document." ma:contentTypeScope="" ma:versionID="131baca4264a478f1b91d8f71638b767">
  <xsd:schema xmlns:xsd="http://www.w3.org/2001/XMLSchema" xmlns:xs="http://www.w3.org/2001/XMLSchema" xmlns:p="http://schemas.microsoft.com/office/2006/metadata/properties" xmlns:ns2="8652d34c-266a-4cfc-a1cd-b6eb8a15064f" targetNamespace="http://schemas.microsoft.com/office/2006/metadata/properties" ma:root="true" ma:fieldsID="a9d1df9946a37ad2b27eaf0207766fcc" ns2:_="">
    <xsd:import namespace="8652d34c-266a-4cfc-a1cd-b6eb8a1506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52d34c-266a-4cfc-a1cd-b6eb8a1506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D785384-558D-412F-A637-857FEB58D1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0C0A8A-756D-497E-AFC9-5F39F129E3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52d34c-266a-4cfc-a1cd-b6eb8a1506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836E3C0-A251-4869-95E4-F3DD0946B13E}">
  <ds:schemaRefs>
    <ds:schemaRef ds:uri="http://purl.org/dc/dcmitype/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8652d34c-266a-4cfc-a1cd-b6eb8a15064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17106</TotalTime>
  <Words>1216</Words>
  <Application>Microsoft Office PowerPoint</Application>
  <PresentationFormat>Grand écran</PresentationFormat>
  <Paragraphs>178</Paragraphs>
  <Slides>28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5" baseType="lpstr">
      <vt:lpstr>Calibri</vt:lpstr>
      <vt:lpstr>Arial</vt:lpstr>
      <vt:lpstr>Aptos</vt:lpstr>
      <vt:lpstr>Inter 24pt</vt:lpstr>
      <vt:lpstr>Inter 24pt 24pt</vt:lpstr>
      <vt:lpstr>Inter 24pt Black</vt:lpstr>
      <vt:lpstr>Office Theme</vt:lpstr>
      <vt:lpstr>Séance d’information</vt:lpstr>
      <vt:lpstr>Ordre du jour</vt:lpstr>
      <vt:lpstr>Présentation des intervenants</vt:lpstr>
      <vt:lpstr>Anny Mailloux conseillère municipale, district 3  514 886-5709 annymailloux@mascouche.ca  </vt:lpstr>
      <vt:lpstr>Travaux | Parc de la Source</vt:lpstr>
      <vt:lpstr>Parc de la Source Nature et échéancier des travaux</vt:lpstr>
      <vt:lpstr>Parc de la Source Détails des travaux</vt:lpstr>
      <vt:lpstr>Impacts durant les travaux</vt:lpstr>
      <vt:lpstr>Bienfaits / avantages des travaux  pour les utilisateurs du parc</vt:lpstr>
      <vt:lpstr>Travaux | Avenue de Chambéry</vt:lpstr>
      <vt:lpstr>Avenue de Chambéry Nature et échéancier des travaux</vt:lpstr>
      <vt:lpstr>Avenue de Chambéry Historique</vt:lpstr>
      <vt:lpstr>Avenue de Chambéry Nature et échéancier des travaux</vt:lpstr>
      <vt:lpstr>Remplacement des égouts et de l’aqueduc</vt:lpstr>
      <vt:lpstr>Réseau d’aqueduc temporaire</vt:lpstr>
      <vt:lpstr>Coordination des travaux</vt:lpstr>
      <vt:lpstr>Coordination des travaux (suite)</vt:lpstr>
      <vt:lpstr>Coordination des travaux (suite)</vt:lpstr>
      <vt:lpstr>Coordination des travaux (suite)</vt:lpstr>
      <vt:lpstr>Impacts des travaux  et mesures d’atténuation</vt:lpstr>
      <vt:lpstr>Corridor de sécurité pour piétons</vt:lpstr>
      <vt:lpstr>Présentation PowerPoint</vt:lpstr>
      <vt:lpstr>Sites de recharge pour véhicules électriques   Aréna de Mascouche  Hôtel de ville 840, Rue Brien   3034, chemin Sainte-Marie  Chalet du parc métropolitain Parc du Grand-Coteau 2 205, chemin Sainte-Marie  Bibliothèque Bernard-Patenaude 3015, avenue des Ancêtres  Centre sportif René-Lévesque 2936, rue Dupras  Garage municipal 3394, chemin Sainte-Marie *Entente préalable requise :  450 474-4133, poste 4100 </vt:lpstr>
      <vt:lpstr>Communications durant les travaux</vt:lpstr>
      <vt:lpstr>Suivi aux citoyens</vt:lpstr>
      <vt:lpstr>Période de questions</vt:lpstr>
      <vt:lpstr>Rappel important</vt:lpstr>
      <vt:lpstr>Conditions de succès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Consultation publique</dc:title>
  <dc:creator>Véronique  Lalonde</dc:creator>
  <cp:lastModifiedBy>Philippe Lalonde, ing.</cp:lastModifiedBy>
  <cp:revision>251</cp:revision>
  <dcterms:created xsi:type="dcterms:W3CDTF">2025-06-19T19:23:20Z</dcterms:created>
  <dcterms:modified xsi:type="dcterms:W3CDTF">2026-05-05T20:49:46Z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0x010100CE8AB1CD3A152740B0639FA9C4BAE3E0</vt:lpwstr>
  </property>
</Properties>
</file>